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61.jp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6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2"/>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80" r:id="rId123"/>
    <p:sldId id="381" r:id="rId124"/>
    <p:sldId id="390" r:id="rId125"/>
    <p:sldId id="382" r:id="rId126"/>
    <p:sldId id="383" r:id="rId127"/>
    <p:sldId id="384" r:id="rId128"/>
    <p:sldId id="377" r:id="rId129"/>
    <p:sldId id="378" r:id="rId130"/>
    <p:sldId id="379" r:id="rId131"/>
    <p:sldId id="385" r:id="rId132"/>
    <p:sldId id="388" r:id="rId133"/>
    <p:sldId id="389" r:id="rId134"/>
    <p:sldId id="386" r:id="rId135"/>
    <p:sldId id="387" r:id="rId136"/>
    <p:sldId id="391" r:id="rId137"/>
    <p:sldId id="394" r:id="rId138"/>
    <p:sldId id="392" r:id="rId139"/>
    <p:sldId id="393" r:id="rId140"/>
    <p:sldId id="395" r:id="rId141"/>
    <p:sldId id="396" r:id="rId142"/>
    <p:sldId id="397" r:id="rId143"/>
    <p:sldId id="403" r:id="rId144"/>
    <p:sldId id="398" r:id="rId145"/>
    <p:sldId id="399" r:id="rId146"/>
    <p:sldId id="400" r:id="rId147"/>
    <p:sldId id="402" r:id="rId148"/>
    <p:sldId id="401" r:id="rId149"/>
    <p:sldId id="404" r:id="rId150"/>
    <p:sldId id="405" r:id="rId151"/>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80"/>
            <p14:sldId id="381"/>
            <p14:sldId id="390"/>
            <p14:sldId id="382"/>
            <p14:sldId id="383"/>
            <p14:sldId id="384"/>
            <p14:sldId id="377"/>
            <p14:sldId id="378"/>
            <p14:sldId id="379"/>
            <p14:sldId id="385"/>
            <p14:sldId id="388"/>
            <p14:sldId id="389"/>
            <p14:sldId id="386"/>
            <p14:sldId id="387"/>
            <p14:sldId id="391"/>
            <p14:sldId id="394"/>
            <p14:sldId id="392"/>
            <p14:sldId id="393"/>
            <p14:sldId id="395"/>
            <p14:sldId id="396"/>
            <p14:sldId id="397"/>
            <p14:sldId id="403"/>
            <p14:sldId id="398"/>
            <p14:sldId id="399"/>
            <p14:sldId id="400"/>
            <p14:sldId id="402"/>
            <p14:sldId id="401"/>
            <p14:sldId id="404"/>
            <p14:sldId id="40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4" autoAdjust="0"/>
    <p:restoredTop sz="89811" autoAdjust="0"/>
  </p:normalViewPr>
  <p:slideViewPr>
    <p:cSldViewPr>
      <p:cViewPr varScale="1">
        <p:scale>
          <a:sx n="62" d="100"/>
          <a:sy n="62" d="100"/>
        </p:scale>
        <p:origin x="220" y="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7/31/2025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114</a:t>
            </a:fld>
            <a:endParaRPr lang="en-US"/>
          </a:p>
        </p:txBody>
      </p:sp>
    </p:spTree>
    <p:extLst>
      <p:ext uri="{BB962C8B-B14F-4D97-AF65-F5344CB8AC3E}">
        <p14:creationId xmlns:p14="http://schemas.microsoft.com/office/powerpoint/2010/main" val="4231989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115</a:t>
            </a:fld>
            <a:endParaRPr lang="en-US"/>
          </a:p>
        </p:txBody>
      </p:sp>
    </p:spTree>
    <p:extLst>
      <p:ext uri="{BB962C8B-B14F-4D97-AF65-F5344CB8AC3E}">
        <p14:creationId xmlns:p14="http://schemas.microsoft.com/office/powerpoint/2010/main" val="24957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116</a:t>
            </a:fld>
            <a:endParaRPr lang="en-US"/>
          </a:p>
        </p:txBody>
      </p:sp>
    </p:spTree>
    <p:extLst>
      <p:ext uri="{BB962C8B-B14F-4D97-AF65-F5344CB8AC3E}">
        <p14:creationId xmlns:p14="http://schemas.microsoft.com/office/powerpoint/2010/main" val="170330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117</a:t>
            </a:fld>
            <a:endParaRPr lang="en-US"/>
          </a:p>
        </p:txBody>
      </p:sp>
    </p:spTree>
    <p:extLst>
      <p:ext uri="{BB962C8B-B14F-4D97-AF65-F5344CB8AC3E}">
        <p14:creationId xmlns:p14="http://schemas.microsoft.com/office/powerpoint/2010/main" val="2738043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118</a:t>
            </a:fld>
            <a:endParaRPr lang="en-US"/>
          </a:p>
        </p:txBody>
      </p:sp>
    </p:spTree>
    <p:extLst>
      <p:ext uri="{BB962C8B-B14F-4D97-AF65-F5344CB8AC3E}">
        <p14:creationId xmlns:p14="http://schemas.microsoft.com/office/powerpoint/2010/main" val="130654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119</a:t>
            </a:fld>
            <a:endParaRPr lang="en-US"/>
          </a:p>
        </p:txBody>
      </p:sp>
    </p:spTree>
    <p:extLst>
      <p:ext uri="{BB962C8B-B14F-4D97-AF65-F5344CB8AC3E}">
        <p14:creationId xmlns:p14="http://schemas.microsoft.com/office/powerpoint/2010/main" val="82527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120</a:t>
            </a:fld>
            <a:endParaRPr lang="en-US"/>
          </a:p>
        </p:txBody>
      </p:sp>
    </p:spTree>
    <p:extLst>
      <p:ext uri="{BB962C8B-B14F-4D97-AF65-F5344CB8AC3E}">
        <p14:creationId xmlns:p14="http://schemas.microsoft.com/office/powerpoint/2010/main" val="1751484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121</a:t>
            </a:fld>
            <a:endParaRPr lang="en-US"/>
          </a:p>
        </p:txBody>
      </p:sp>
    </p:spTree>
    <p:extLst>
      <p:ext uri="{BB962C8B-B14F-4D97-AF65-F5344CB8AC3E}">
        <p14:creationId xmlns:p14="http://schemas.microsoft.com/office/powerpoint/2010/main" val="197907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122</a:t>
            </a:fld>
            <a:endParaRPr lang="en-US"/>
          </a:p>
        </p:txBody>
      </p:sp>
    </p:spTree>
    <p:extLst>
      <p:ext uri="{BB962C8B-B14F-4D97-AF65-F5344CB8AC3E}">
        <p14:creationId xmlns:p14="http://schemas.microsoft.com/office/powerpoint/2010/main" val="1536811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123</a:t>
            </a:fld>
            <a:endParaRPr lang="en-US"/>
          </a:p>
        </p:txBody>
      </p:sp>
    </p:spTree>
    <p:extLst>
      <p:ext uri="{BB962C8B-B14F-4D97-AF65-F5344CB8AC3E}">
        <p14:creationId xmlns:p14="http://schemas.microsoft.com/office/powerpoint/2010/main" val="405126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124</a:t>
            </a:fld>
            <a:endParaRPr lang="en-US"/>
          </a:p>
        </p:txBody>
      </p:sp>
    </p:spTree>
    <p:extLst>
      <p:ext uri="{BB962C8B-B14F-4D97-AF65-F5344CB8AC3E}">
        <p14:creationId xmlns:p14="http://schemas.microsoft.com/office/powerpoint/2010/main" val="1907929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125</a:t>
            </a:fld>
            <a:endParaRPr lang="en-US"/>
          </a:p>
        </p:txBody>
      </p:sp>
    </p:spTree>
    <p:extLst>
      <p:ext uri="{BB962C8B-B14F-4D97-AF65-F5344CB8AC3E}">
        <p14:creationId xmlns:p14="http://schemas.microsoft.com/office/powerpoint/2010/main" val="4290504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126</a:t>
            </a:fld>
            <a:endParaRPr lang="en-US"/>
          </a:p>
        </p:txBody>
      </p:sp>
    </p:spTree>
    <p:extLst>
      <p:ext uri="{BB962C8B-B14F-4D97-AF65-F5344CB8AC3E}">
        <p14:creationId xmlns:p14="http://schemas.microsoft.com/office/powerpoint/2010/main" val="204203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127</a:t>
            </a:fld>
            <a:endParaRPr lang="en-US"/>
          </a:p>
        </p:txBody>
      </p:sp>
    </p:spTree>
    <p:extLst>
      <p:ext uri="{BB962C8B-B14F-4D97-AF65-F5344CB8AC3E}">
        <p14:creationId xmlns:p14="http://schemas.microsoft.com/office/powerpoint/2010/main" val="2882559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128</a:t>
            </a:fld>
            <a:endParaRPr lang="en-US"/>
          </a:p>
        </p:txBody>
      </p:sp>
    </p:spTree>
    <p:extLst>
      <p:ext uri="{BB962C8B-B14F-4D97-AF65-F5344CB8AC3E}">
        <p14:creationId xmlns:p14="http://schemas.microsoft.com/office/powerpoint/2010/main" val="109294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129</a:t>
            </a:fld>
            <a:endParaRPr lang="en-US"/>
          </a:p>
        </p:txBody>
      </p:sp>
    </p:spTree>
    <p:extLst>
      <p:ext uri="{BB962C8B-B14F-4D97-AF65-F5344CB8AC3E}">
        <p14:creationId xmlns:p14="http://schemas.microsoft.com/office/powerpoint/2010/main" val="3314128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130</a:t>
            </a:fld>
            <a:endParaRPr lang="en-US"/>
          </a:p>
        </p:txBody>
      </p:sp>
    </p:spTree>
    <p:extLst>
      <p:ext uri="{BB962C8B-B14F-4D97-AF65-F5344CB8AC3E}">
        <p14:creationId xmlns:p14="http://schemas.microsoft.com/office/powerpoint/2010/main" val="14773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131</a:t>
            </a:fld>
            <a:endParaRPr lang="en-US"/>
          </a:p>
        </p:txBody>
      </p:sp>
    </p:spTree>
    <p:extLst>
      <p:ext uri="{BB962C8B-B14F-4D97-AF65-F5344CB8AC3E}">
        <p14:creationId xmlns:p14="http://schemas.microsoft.com/office/powerpoint/2010/main" val="3938398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132</a:t>
            </a:fld>
            <a:endParaRPr lang="en-US"/>
          </a:p>
        </p:txBody>
      </p:sp>
    </p:spTree>
    <p:extLst>
      <p:ext uri="{BB962C8B-B14F-4D97-AF65-F5344CB8AC3E}">
        <p14:creationId xmlns:p14="http://schemas.microsoft.com/office/powerpoint/2010/main" val="129204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133</a:t>
            </a:fld>
            <a:endParaRPr lang="en-US"/>
          </a:p>
        </p:txBody>
      </p:sp>
    </p:spTree>
    <p:extLst>
      <p:ext uri="{BB962C8B-B14F-4D97-AF65-F5344CB8AC3E}">
        <p14:creationId xmlns:p14="http://schemas.microsoft.com/office/powerpoint/2010/main" val="112793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134</a:t>
            </a:fld>
            <a:endParaRPr lang="en-US"/>
          </a:p>
        </p:txBody>
      </p:sp>
    </p:spTree>
    <p:extLst>
      <p:ext uri="{BB962C8B-B14F-4D97-AF65-F5344CB8AC3E}">
        <p14:creationId xmlns:p14="http://schemas.microsoft.com/office/powerpoint/2010/main" val="3046971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135</a:t>
            </a:fld>
            <a:endParaRPr lang="en-US"/>
          </a:p>
        </p:txBody>
      </p:sp>
    </p:spTree>
    <p:extLst>
      <p:ext uri="{BB962C8B-B14F-4D97-AF65-F5344CB8AC3E}">
        <p14:creationId xmlns:p14="http://schemas.microsoft.com/office/powerpoint/2010/main" val="1006023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136</a:t>
            </a:fld>
            <a:endParaRPr lang="en-US"/>
          </a:p>
        </p:txBody>
      </p:sp>
    </p:spTree>
    <p:extLst>
      <p:ext uri="{BB962C8B-B14F-4D97-AF65-F5344CB8AC3E}">
        <p14:creationId xmlns:p14="http://schemas.microsoft.com/office/powerpoint/2010/main" val="177949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137</a:t>
            </a:fld>
            <a:endParaRPr lang="en-US"/>
          </a:p>
        </p:txBody>
      </p:sp>
    </p:spTree>
    <p:extLst>
      <p:ext uri="{BB962C8B-B14F-4D97-AF65-F5344CB8AC3E}">
        <p14:creationId xmlns:p14="http://schemas.microsoft.com/office/powerpoint/2010/main" val="326331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138</a:t>
            </a:fld>
            <a:endParaRPr lang="en-US"/>
          </a:p>
        </p:txBody>
      </p:sp>
    </p:spTree>
    <p:extLst>
      <p:ext uri="{BB962C8B-B14F-4D97-AF65-F5344CB8AC3E}">
        <p14:creationId xmlns:p14="http://schemas.microsoft.com/office/powerpoint/2010/main" val="1406276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139</a:t>
            </a:fld>
            <a:endParaRPr lang="en-US"/>
          </a:p>
        </p:txBody>
      </p:sp>
    </p:spTree>
    <p:extLst>
      <p:ext uri="{BB962C8B-B14F-4D97-AF65-F5344CB8AC3E}">
        <p14:creationId xmlns:p14="http://schemas.microsoft.com/office/powerpoint/2010/main" val="2944691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140</a:t>
            </a:fld>
            <a:endParaRPr lang="en-US"/>
          </a:p>
        </p:txBody>
      </p:sp>
    </p:spTree>
    <p:extLst>
      <p:ext uri="{BB962C8B-B14F-4D97-AF65-F5344CB8AC3E}">
        <p14:creationId xmlns:p14="http://schemas.microsoft.com/office/powerpoint/2010/main" val="2482379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141</a:t>
            </a:fld>
            <a:endParaRPr lang="en-US"/>
          </a:p>
        </p:txBody>
      </p:sp>
    </p:spTree>
    <p:extLst>
      <p:ext uri="{BB962C8B-B14F-4D97-AF65-F5344CB8AC3E}">
        <p14:creationId xmlns:p14="http://schemas.microsoft.com/office/powerpoint/2010/main" val="1092381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142</a:t>
            </a:fld>
            <a:endParaRPr lang="en-US"/>
          </a:p>
        </p:txBody>
      </p:sp>
    </p:spTree>
    <p:extLst>
      <p:ext uri="{BB962C8B-B14F-4D97-AF65-F5344CB8AC3E}">
        <p14:creationId xmlns:p14="http://schemas.microsoft.com/office/powerpoint/2010/main" val="756999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143</a:t>
            </a:fld>
            <a:endParaRPr lang="en-US"/>
          </a:p>
        </p:txBody>
      </p:sp>
    </p:spTree>
    <p:extLst>
      <p:ext uri="{BB962C8B-B14F-4D97-AF65-F5344CB8AC3E}">
        <p14:creationId xmlns:p14="http://schemas.microsoft.com/office/powerpoint/2010/main" val="216411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144</a:t>
            </a:fld>
            <a:endParaRPr lang="en-US"/>
          </a:p>
        </p:txBody>
      </p:sp>
    </p:spTree>
    <p:extLst>
      <p:ext uri="{BB962C8B-B14F-4D97-AF65-F5344CB8AC3E}">
        <p14:creationId xmlns:p14="http://schemas.microsoft.com/office/powerpoint/2010/main" val="1563398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145</a:t>
            </a:fld>
            <a:endParaRPr lang="en-US"/>
          </a:p>
        </p:txBody>
      </p:sp>
    </p:spTree>
    <p:extLst>
      <p:ext uri="{BB962C8B-B14F-4D97-AF65-F5344CB8AC3E}">
        <p14:creationId xmlns:p14="http://schemas.microsoft.com/office/powerpoint/2010/main" val="3375687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146</a:t>
            </a:fld>
            <a:endParaRPr lang="en-US"/>
          </a:p>
        </p:txBody>
      </p:sp>
    </p:spTree>
    <p:extLst>
      <p:ext uri="{BB962C8B-B14F-4D97-AF65-F5344CB8AC3E}">
        <p14:creationId xmlns:p14="http://schemas.microsoft.com/office/powerpoint/2010/main" val="139058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147</a:t>
            </a:fld>
            <a:endParaRPr lang="en-US"/>
          </a:p>
        </p:txBody>
      </p:sp>
    </p:spTree>
    <p:extLst>
      <p:ext uri="{BB962C8B-B14F-4D97-AF65-F5344CB8AC3E}">
        <p14:creationId xmlns:p14="http://schemas.microsoft.com/office/powerpoint/2010/main" val="1456404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148</a:t>
            </a:fld>
            <a:endParaRPr lang="en-US"/>
          </a:p>
        </p:txBody>
      </p:sp>
    </p:spTree>
    <p:extLst>
      <p:ext uri="{BB962C8B-B14F-4D97-AF65-F5344CB8AC3E}">
        <p14:creationId xmlns:p14="http://schemas.microsoft.com/office/powerpoint/2010/main" val="3972687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149</a:t>
            </a:fld>
            <a:endParaRPr lang="en-US"/>
          </a:p>
        </p:txBody>
      </p:sp>
    </p:spTree>
    <p:extLst>
      <p:ext uri="{BB962C8B-B14F-4D97-AF65-F5344CB8AC3E}">
        <p14:creationId xmlns:p14="http://schemas.microsoft.com/office/powerpoint/2010/main" val="3142621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150</a:t>
            </a:fld>
            <a:endParaRPr lang="en-US"/>
          </a:p>
        </p:txBody>
      </p:sp>
    </p:spTree>
    <p:extLst>
      <p:ext uri="{BB962C8B-B14F-4D97-AF65-F5344CB8AC3E}">
        <p14:creationId xmlns:p14="http://schemas.microsoft.com/office/powerpoint/2010/main" val="139598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7/31/2025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188.121.102.240:9115/probe?module=asghar_ssl&amp;target=portal.cando.ac&amp;debug=tru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188.121.102.240:9115/probe?module=http_2xx&amp;target=portalcando.ir&amp;debug=true" TargetMode="External"/><Relationship Id="rId5" Type="http://schemas.openxmlformats.org/officeDocument/2006/relationships/hyperlink" Target="http://188.121.102.240:9115/probe?module=http_2xx&amp;target=digikala.com&amp;debug=true" TargetMode="External"/><Relationship Id="rId4" Type="http://schemas.openxmlformats.org/officeDocument/2006/relationships/hyperlink" Target="http://188.121.102.240:9115/probe?target=188.121.102.240:9082&amp;module=tcp_connec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755969"/>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r>
              <a:rPr lang="en-US" dirty="0" err="1">
                <a:solidFill>
                  <a:schemeClr val="accent2">
                    <a:lumMod val="60000"/>
                    <a:lumOff val="40000"/>
                  </a:schemeClr>
                </a:solidFill>
              </a:rPr>
              <a:t>epocconertor</a:t>
            </a:r>
            <a:endParaRPr lang="fa-IR"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653400"/>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11726287"/>
          </a:xfrm>
          <a:prstGeom prst="rect">
            <a:avLst/>
          </a:prstGeom>
          <a:noFill/>
        </p:spPr>
        <p:txBody>
          <a:bodyPr wrap="square">
            <a:spAutoFit/>
          </a:bodyPr>
          <a:lstStyle/>
          <a:p>
            <a:r>
              <a:rPr lang="en-US" sz="2800" dirty="0">
                <a:solidFill>
                  <a:schemeClr val="accent2">
                    <a:lumMod val="40000"/>
                    <a:lumOff val="60000"/>
                  </a:schemeClr>
                </a:solidFill>
              </a:rPr>
              <a:t>Head Block (In-Memory)</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 Recent data is written to the </a:t>
            </a:r>
            <a:r>
              <a:rPr lang="en-US" sz="2800" b="1" dirty="0">
                <a:solidFill>
                  <a:schemeClr val="accent2">
                    <a:lumMod val="40000"/>
                    <a:lumOff val="60000"/>
                  </a:schemeClr>
                </a:solidFill>
              </a:rPr>
              <a:t>head block</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Lives in memory.</a:t>
            </a:r>
          </a:p>
          <a:p>
            <a:pPr>
              <a:buFont typeface="Arial" panose="020B0604020202020204" pitchFamily="34" charset="0"/>
              <a:buChar char="•"/>
            </a:pPr>
            <a:r>
              <a:rPr lang="en-US" sz="2800" dirty="0">
                <a:solidFill>
                  <a:schemeClr val="accent2">
                    <a:lumMod val="40000"/>
                    <a:lumOff val="60000"/>
                  </a:schemeClr>
                </a:solidFill>
              </a:rPr>
              <a:t>Flushed to disk every 2 hours.</a:t>
            </a:r>
          </a:p>
          <a:p>
            <a:pPr>
              <a:buFont typeface="Arial" panose="020B0604020202020204" pitchFamily="34" charset="0"/>
              <a:buChar char="•"/>
            </a:pPr>
            <a:r>
              <a:rPr lang="en-US" sz="2800" dirty="0">
                <a:solidFill>
                  <a:schemeClr val="accent2">
                    <a:lumMod val="40000"/>
                    <a:lumOff val="60000"/>
                  </a:schemeClr>
                </a:solidFill>
              </a:rPr>
              <a:t>Fast write access.</a:t>
            </a:r>
            <a:endParaRPr lang="fa-IR"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r>
              <a:rPr lang="en-US" sz="2800" b="1" dirty="0">
                <a:solidFill>
                  <a:schemeClr val="accent2">
                    <a:lumMod val="40000"/>
                    <a:lumOff val="60000"/>
                  </a:schemeClr>
                </a:solidFill>
              </a:rPr>
              <a:t>WAL (Write-Ahead Log)</a:t>
            </a:r>
          </a:p>
          <a:p>
            <a:pPr>
              <a:buFont typeface="Arial" panose="020B0604020202020204" pitchFamily="34" charset="0"/>
              <a:buChar char="•"/>
            </a:pPr>
            <a:r>
              <a:rPr lang="en-US" sz="2800" dirty="0">
                <a:solidFill>
                  <a:schemeClr val="accent2">
                    <a:lumMod val="40000"/>
                    <a:lumOff val="60000"/>
                  </a:schemeClr>
                </a:solidFill>
              </a:rPr>
              <a:t>Prometheus first writes incoming samples to a </a:t>
            </a:r>
            <a:r>
              <a:rPr lang="en-US" sz="2800" b="1" dirty="0">
                <a:solidFill>
                  <a:schemeClr val="accent2">
                    <a:lumMod val="40000"/>
                    <a:lumOff val="60000"/>
                  </a:schemeClr>
                </a:solidFill>
              </a:rPr>
              <a:t>WAL file</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Ensures durability: If it crashes, it replays the WAL on restart.</a:t>
            </a:r>
          </a:p>
          <a:p>
            <a:pPr>
              <a:buFont typeface="Arial" panose="020B0604020202020204" pitchFamily="34" charset="0"/>
              <a:buChar char="•"/>
            </a:pPr>
            <a:r>
              <a:rPr lang="en-US" sz="2800" dirty="0">
                <a:solidFill>
                  <a:schemeClr val="accent2">
                    <a:lumMod val="40000"/>
                    <a:lumOff val="60000"/>
                  </a:schemeClr>
                </a:solidFill>
              </a:rPr>
              <a:t>WAL is eventually compacted into blocks</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Chunks</a:t>
            </a:r>
          </a:p>
          <a:p>
            <a:r>
              <a:rPr lang="en-US" sz="2800" dirty="0">
                <a:solidFill>
                  <a:schemeClr val="accent2">
                    <a:lumMod val="40000"/>
                    <a:lumOff val="60000"/>
                  </a:schemeClr>
                </a:solidFill>
              </a:rPr>
              <a:t>Samples are grouped into </a:t>
            </a:r>
            <a:r>
              <a:rPr lang="en-US" sz="2800" b="1" dirty="0">
                <a:solidFill>
                  <a:schemeClr val="accent2">
                    <a:lumMod val="40000"/>
                    <a:lumOff val="60000"/>
                  </a:schemeClr>
                </a:solidFill>
              </a:rPr>
              <a:t>chunks</a:t>
            </a:r>
            <a:r>
              <a:rPr lang="en-US" sz="2800" dirty="0">
                <a:solidFill>
                  <a:schemeClr val="accent2">
                    <a:lumMod val="40000"/>
                    <a:lumOff val="60000"/>
                  </a:schemeClr>
                </a:solidFill>
              </a:rPr>
              <a:t> (compressed blocks of time-series data).</a:t>
            </a:r>
          </a:p>
          <a:p>
            <a:pPr>
              <a:buFont typeface="Arial" panose="020B0604020202020204" pitchFamily="34" charset="0"/>
              <a:buChar char="•"/>
            </a:pPr>
            <a:r>
              <a:rPr lang="en-US" sz="2800" dirty="0">
                <a:solidFill>
                  <a:schemeClr val="accent2">
                    <a:lumMod val="40000"/>
                    <a:lumOff val="60000"/>
                  </a:schemeClr>
                </a:solidFill>
              </a:rPr>
              <a:t>Each chunk holds samples for a single time series (usually ~2 hours worth).</a:t>
            </a:r>
          </a:p>
          <a:p>
            <a:pPr>
              <a:buFont typeface="Arial" panose="020B0604020202020204" pitchFamily="34" charset="0"/>
              <a:buChar char="•"/>
            </a:pPr>
            <a:r>
              <a:rPr lang="en-US" sz="2800" dirty="0">
                <a:solidFill>
                  <a:schemeClr val="accent2">
                    <a:lumMod val="40000"/>
                    <a:lumOff val="60000"/>
                  </a:schemeClr>
                </a:solidFill>
              </a:rPr>
              <a:t>Stored in a compressed format using delta encoding or XOR compression.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Persistent Blocks</a:t>
            </a:r>
          </a:p>
          <a:p>
            <a:pPr>
              <a:buFont typeface="Arial" panose="020B0604020202020204" pitchFamily="34" charset="0"/>
              <a:buChar char="•"/>
            </a:pPr>
            <a:r>
              <a:rPr lang="en-US" sz="2800" dirty="0">
                <a:solidFill>
                  <a:schemeClr val="accent2">
                    <a:lumMod val="40000"/>
                    <a:lumOff val="60000"/>
                  </a:schemeClr>
                </a:solidFill>
              </a:rPr>
              <a:t>Every 2 hours, data from the head is flushed into TSDB blocks on </a:t>
            </a:r>
            <a:r>
              <a:rPr lang="en-US" sz="2800" dirty="0" err="1">
                <a:solidFill>
                  <a:schemeClr val="accent2">
                    <a:lumMod val="40000"/>
                    <a:lumOff val="60000"/>
                  </a:schemeClr>
                </a:solidFill>
              </a:rPr>
              <a:t>disk:Each</a:t>
            </a:r>
            <a:r>
              <a:rPr lang="en-US" sz="2800" dirty="0">
                <a:solidFill>
                  <a:schemeClr val="accent2">
                    <a:lumMod val="40000"/>
                    <a:lumOff val="60000"/>
                  </a:schemeClr>
                </a:solidFill>
              </a:rPr>
              <a:t> block = 2h of </a:t>
            </a:r>
            <a:r>
              <a:rPr lang="en-US" sz="2800" dirty="0" err="1">
                <a:solidFill>
                  <a:schemeClr val="accent2">
                    <a:lumMod val="40000"/>
                    <a:lumOff val="60000"/>
                  </a:schemeClr>
                </a:solidFill>
              </a:rPr>
              <a:t>dataStored</a:t>
            </a:r>
            <a:r>
              <a:rPr lang="en-US" sz="2800" dirty="0">
                <a:solidFill>
                  <a:schemeClr val="accent2">
                    <a:lumMod val="40000"/>
                    <a:lumOff val="60000"/>
                  </a:schemeClr>
                </a:solidFill>
              </a:rPr>
              <a:t> in: /var/lib/</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/metrics2/</a:t>
            </a:r>
            <a:r>
              <a:rPr lang="en-US" sz="2800" dirty="0" err="1">
                <a:solidFill>
                  <a:schemeClr val="accent2">
                    <a:lumMod val="40000"/>
                    <a:lumOff val="60000"/>
                  </a:schemeClr>
                </a:solidFill>
              </a:rPr>
              <a:t>wal</a:t>
            </a:r>
            <a:r>
              <a:rPr lang="en-US" sz="2800" dirty="0">
                <a:solidFill>
                  <a:schemeClr val="accent2">
                    <a:lumMod val="40000"/>
                    <a:lumOff val="60000"/>
                  </a:schemeClr>
                </a:solidFill>
              </a:rPr>
              <a:t> and /</a:t>
            </a:r>
            <a:r>
              <a:rPr lang="en-US" sz="2800" dirty="0" err="1">
                <a:solidFill>
                  <a:schemeClr val="accent2">
                    <a:lumMod val="40000"/>
                    <a:lumOff val="60000"/>
                  </a:schemeClr>
                </a:solidFill>
              </a:rPr>
              <a:t>chunks_head</a:t>
            </a:r>
            <a:r>
              <a:rPr lang="en-US" sz="2800" dirty="0">
                <a:solidFill>
                  <a:schemeClr val="accent2">
                    <a:lumMod val="40000"/>
                    <a:lumOff val="60000"/>
                  </a:schemeClr>
                </a:solidFill>
              </a:rPr>
              <a:t>/ directories (default path)</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3196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2677656"/>
          </a:xfrm>
          <a:prstGeom prst="rect">
            <a:avLst/>
          </a:prstGeom>
          <a:noFill/>
        </p:spPr>
        <p:txBody>
          <a:bodyPr wrap="square">
            <a:spAutoFit/>
          </a:bodyPr>
          <a:lstStyle/>
          <a:p>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DEF02C-4021-5010-B6A5-0ED737C2F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2" y="1771273"/>
            <a:ext cx="14630400" cy="7278786"/>
          </a:xfrm>
          <a:prstGeom prst="rect">
            <a:avLst/>
          </a:prstGeom>
        </p:spPr>
      </p:pic>
    </p:spTree>
    <p:extLst>
      <p:ext uri="{BB962C8B-B14F-4D97-AF65-F5344CB8AC3E}">
        <p14:creationId xmlns:p14="http://schemas.microsoft.com/office/powerpoint/2010/main" val="100293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6986528"/>
          </a:xfrm>
          <a:prstGeom prst="rect">
            <a:avLst/>
          </a:prstGeom>
          <a:noFill/>
        </p:spPr>
        <p:txBody>
          <a:bodyPr wrap="square">
            <a:spAutoFit/>
          </a:bodyPr>
          <a:lstStyle/>
          <a:p>
            <a:r>
              <a:rPr lang="en-US" sz="2800" b="1" dirty="0">
                <a:solidFill>
                  <a:schemeClr val="accent2">
                    <a:lumMod val="40000"/>
                    <a:lumOff val="60000"/>
                  </a:schemeClr>
                </a:solidFill>
              </a:rPr>
              <a:t>Compaction</a:t>
            </a:r>
          </a:p>
          <a:p>
            <a:r>
              <a:rPr lang="en-US" sz="2800" dirty="0">
                <a:solidFill>
                  <a:schemeClr val="accent2">
                    <a:lumMod val="40000"/>
                    <a:lumOff val="60000"/>
                  </a:schemeClr>
                </a:solidFill>
              </a:rPr>
              <a:t>Older blocks are </a:t>
            </a:r>
            <a:r>
              <a:rPr lang="en-US" sz="2800" b="1" dirty="0">
                <a:solidFill>
                  <a:schemeClr val="accent2">
                    <a:lumMod val="40000"/>
                    <a:lumOff val="60000"/>
                  </a:schemeClr>
                </a:solidFill>
              </a:rPr>
              <a:t>compacted</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Merges smaller blocks into bigger ones</a:t>
            </a:r>
          </a:p>
          <a:p>
            <a:pPr>
              <a:buFont typeface="Arial" panose="020B0604020202020204" pitchFamily="34" charset="0"/>
              <a:buChar char="•"/>
            </a:pPr>
            <a:r>
              <a:rPr lang="en-US" sz="2800" dirty="0">
                <a:solidFill>
                  <a:schemeClr val="accent2">
                    <a:lumMod val="40000"/>
                    <a:lumOff val="60000"/>
                  </a:schemeClr>
                </a:solidFill>
              </a:rPr>
              <a:t>Reduces disk space</a:t>
            </a:r>
          </a:p>
          <a:p>
            <a:pPr>
              <a:buFont typeface="Arial" panose="020B0604020202020204" pitchFamily="34" charset="0"/>
              <a:buChar char="•"/>
            </a:pPr>
            <a:r>
              <a:rPr lang="en-US" sz="2800" dirty="0">
                <a:solidFill>
                  <a:schemeClr val="accent2">
                    <a:lumMod val="40000"/>
                    <a:lumOff val="60000"/>
                  </a:schemeClr>
                </a:solidFill>
              </a:rPr>
              <a:t>Improves query performance</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Tombstone?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Retention &amp; Deletion: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Default retention is 15 days (can be configured).Prometheus deletes old blocks based on retention settings.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t>
            </a:r>
            <a:r>
              <a:rPr lang="en-US" sz="2800" dirty="0" err="1">
                <a:solidFill>
                  <a:schemeClr val="accent2">
                    <a:lumMod val="40000"/>
                    <a:lumOff val="60000"/>
                  </a:schemeClr>
                </a:solidFill>
              </a:rPr>
              <a:t>storage.tsdb.retention.time</a:t>
            </a:r>
            <a:r>
              <a:rPr lang="en-US" sz="2800" dirty="0">
                <a:solidFill>
                  <a:schemeClr val="accent2">
                    <a:lumMod val="40000"/>
                    <a:lumOff val="60000"/>
                  </a:schemeClr>
                </a:solidFill>
              </a:rPr>
              <a:t>=30d</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7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Cardinality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2420364"/>
            <a:ext cx="16660377" cy="9140964"/>
          </a:xfrm>
          <a:prstGeom prst="rect">
            <a:avLst/>
          </a:prstGeom>
          <a:noFill/>
        </p:spPr>
        <p:txBody>
          <a:bodyPr wrap="square">
            <a:spAutoFit/>
          </a:bodyPr>
          <a:lstStyle/>
          <a:p>
            <a:r>
              <a:rPr lang="en-US" sz="2800" b="1" dirty="0">
                <a:solidFill>
                  <a:schemeClr val="accent2">
                    <a:lumMod val="60000"/>
                    <a:lumOff val="40000"/>
                  </a:schemeClr>
                </a:solidFill>
              </a:rPr>
              <a:t>Cardinality</a:t>
            </a:r>
            <a:r>
              <a:rPr lang="en-US" sz="2800" dirty="0">
                <a:solidFill>
                  <a:schemeClr val="accent2">
                    <a:lumMod val="60000"/>
                    <a:lumOff val="40000"/>
                  </a:schemeClr>
                </a:solidFill>
              </a:rPr>
              <a:t> in Prometheus (and generally in monitoring) refers to </a:t>
            </a:r>
            <a:r>
              <a:rPr lang="en-US" sz="2800" b="1" dirty="0">
                <a:solidFill>
                  <a:schemeClr val="accent2">
                    <a:lumMod val="60000"/>
                    <a:lumOff val="40000"/>
                  </a:schemeClr>
                </a:solidFill>
              </a:rPr>
              <a:t>the number of unique combinations of labels for a metric</a:t>
            </a:r>
            <a:r>
              <a:rPr lang="en-US" sz="2800" dirty="0"/>
              <a:t>../</a:t>
            </a:r>
          </a:p>
          <a:p>
            <a:endParaRPr lang="en-US" sz="2800" dirty="0"/>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 user="john"}</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Now imagine you have:</a:t>
            </a:r>
          </a:p>
          <a:p>
            <a:r>
              <a:rPr lang="en-US" sz="2800" dirty="0">
                <a:solidFill>
                  <a:schemeClr val="accent2">
                    <a:lumMod val="40000"/>
                    <a:lumOff val="60000"/>
                  </a:schemeClr>
                </a:solidFill>
              </a:rPr>
              <a:t>5 HTTP methods (GET, POST, etc.)</a:t>
            </a:r>
          </a:p>
          <a:p>
            <a:r>
              <a:rPr lang="en-US" sz="2800" dirty="0">
                <a:solidFill>
                  <a:schemeClr val="accent2">
                    <a:lumMod val="40000"/>
                    <a:lumOff val="60000"/>
                  </a:schemeClr>
                </a:solidFill>
              </a:rPr>
              <a:t>10 status codes</a:t>
            </a:r>
          </a:p>
          <a:p>
            <a:r>
              <a:rPr lang="en-US" sz="2800" dirty="0">
                <a:solidFill>
                  <a:schemeClr val="accent2">
                    <a:lumMod val="40000"/>
                    <a:lumOff val="60000"/>
                  </a:schemeClr>
                </a:solidFill>
              </a:rPr>
              <a:t>1,000 </a:t>
            </a:r>
            <a:r>
              <a:rPr lang="en-US" sz="2800" dirty="0" err="1">
                <a:solidFill>
                  <a:schemeClr val="accent2">
                    <a:lumMod val="40000"/>
                    <a:lumOff val="60000"/>
                  </a:schemeClr>
                </a:solidFill>
              </a:rPr>
              <a:t>usersThat’s</a:t>
            </a:r>
            <a:r>
              <a:rPr lang="en-US" sz="2800" dirty="0">
                <a:solidFill>
                  <a:schemeClr val="accent2">
                    <a:lumMod val="40000"/>
                    <a:lumOff val="60000"/>
                  </a:schemeClr>
                </a:solidFill>
              </a:rPr>
              <a:t> potentially:  5 × 10 × 1,000 = 50,000</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 Why it matters:</a:t>
            </a:r>
          </a:p>
          <a:p>
            <a:pPr>
              <a:buFont typeface="Arial" panose="020B0604020202020204" pitchFamily="34" charset="0"/>
              <a:buChar char="•"/>
            </a:pPr>
            <a:r>
              <a:rPr lang="en-US" sz="2800" dirty="0">
                <a:solidFill>
                  <a:schemeClr val="accent2">
                    <a:lumMod val="60000"/>
                    <a:lumOff val="40000"/>
                  </a:schemeClr>
                </a:solidFill>
              </a:rPr>
              <a:t>📉 </a:t>
            </a:r>
            <a:r>
              <a:rPr lang="en-US" sz="2800" b="1" dirty="0">
                <a:solidFill>
                  <a:schemeClr val="accent2">
                    <a:lumMod val="60000"/>
                    <a:lumOff val="40000"/>
                  </a:schemeClr>
                </a:solidFill>
              </a:rPr>
              <a:t>More cardinality = more memory</a:t>
            </a:r>
            <a:r>
              <a:rPr lang="en-US" sz="2800" dirty="0">
                <a:solidFill>
                  <a:schemeClr val="accent2">
                    <a:lumMod val="60000"/>
                    <a:lumOff val="40000"/>
                  </a:schemeClr>
                </a:solidFill>
              </a:rPr>
              <a:t> and CPU usage in Prometheus</a:t>
            </a:r>
          </a:p>
          <a:p>
            <a:pPr>
              <a:buFont typeface="Arial" panose="020B0604020202020204" pitchFamily="34" charset="0"/>
              <a:buChar char="•"/>
            </a:pPr>
            <a:r>
              <a:rPr lang="en-US" sz="2800" dirty="0">
                <a:solidFill>
                  <a:schemeClr val="accent2">
                    <a:lumMod val="60000"/>
                    <a:lumOff val="40000"/>
                  </a:schemeClr>
                </a:solidFill>
              </a:rPr>
              <a:t>🚫 Very </a:t>
            </a:r>
            <a:r>
              <a:rPr lang="en-US" sz="2800" b="1" dirty="0">
                <a:solidFill>
                  <a:schemeClr val="accent2">
                    <a:lumMod val="60000"/>
                    <a:lumOff val="40000"/>
                  </a:schemeClr>
                </a:solidFill>
              </a:rPr>
              <a:t>high cardinality can crash</a:t>
            </a:r>
            <a:r>
              <a:rPr lang="en-US" sz="2800" dirty="0">
                <a:solidFill>
                  <a:schemeClr val="accent2">
                    <a:lumMod val="60000"/>
                    <a:lumOff val="40000"/>
                  </a:schemeClr>
                </a:solidFill>
              </a:rPr>
              <a:t> Prometheus or make it slow</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581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450" y="3492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metric types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714374" y="680808"/>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1826821"/>
            <a:ext cx="16660377" cy="9140964"/>
          </a:xfrm>
          <a:prstGeom prst="rect">
            <a:avLst/>
          </a:prstGeom>
          <a:noFill/>
        </p:spPr>
        <p:txBody>
          <a:bodyPr wrap="square">
            <a:spAutoFit/>
          </a:bodyPr>
          <a:lstStyle/>
          <a:p>
            <a:r>
              <a:rPr lang="en-US" sz="2800" dirty="0">
                <a:solidFill>
                  <a:schemeClr val="accent2">
                    <a:lumMod val="40000"/>
                    <a:lumOff val="60000"/>
                  </a:schemeClr>
                </a:solidFill>
              </a:rPr>
              <a:t>1-</a:t>
            </a:r>
            <a:r>
              <a:rPr lang="en-US" sz="2800" b="1" dirty="0"/>
              <a:t>.</a:t>
            </a:r>
            <a:r>
              <a:rPr lang="en-US" sz="2800" b="1" dirty="0">
                <a:solidFill>
                  <a:schemeClr val="accent2">
                    <a:lumMod val="40000"/>
                    <a:lumOff val="60000"/>
                  </a:schemeClr>
                </a:solidFill>
              </a:rPr>
              <a:t>Counter</a:t>
            </a:r>
          </a:p>
          <a:p>
            <a:endParaRPr lang="en-US" sz="2800" b="1" dirty="0">
              <a:solidFill>
                <a:schemeClr val="accent2">
                  <a:lumMod val="40000"/>
                  <a:lumOff val="60000"/>
                </a:schemeClr>
              </a:solidFill>
            </a:endParaRPr>
          </a:p>
          <a:p>
            <a:pPr>
              <a:buFont typeface="Arial" panose="020B0604020202020204" pitchFamily="34" charset="0"/>
              <a:buChar char="•"/>
            </a:pPr>
            <a:r>
              <a:rPr lang="en-US" sz="2800" b="1" dirty="0">
                <a:solidFill>
                  <a:schemeClr val="accent2">
                    <a:lumMod val="40000"/>
                    <a:lumOff val="60000"/>
                  </a:schemeClr>
                </a:solidFill>
              </a:rPr>
              <a:t>Only increases</a:t>
            </a:r>
            <a:r>
              <a:rPr lang="en-US" sz="2800" dirty="0">
                <a:solidFill>
                  <a:schemeClr val="accent2">
                    <a:lumMod val="40000"/>
                    <a:lumOff val="60000"/>
                  </a:schemeClr>
                </a:solidFill>
              </a:rPr>
              <a:t> (or resets to 0)</a:t>
            </a:r>
          </a:p>
          <a:p>
            <a:pPr>
              <a:buFont typeface="Arial" panose="020B0604020202020204" pitchFamily="34" charset="0"/>
              <a:buChar char="•"/>
            </a:pPr>
            <a:r>
              <a:rPr lang="en-US" sz="2800" dirty="0">
                <a:solidFill>
                  <a:schemeClr val="accent2">
                    <a:lumMod val="40000"/>
                    <a:lumOff val="60000"/>
                  </a:schemeClr>
                </a:solidFill>
              </a:rPr>
              <a:t>Good for: total requests, errors, jobs completed</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2. Gauge</a:t>
            </a:r>
          </a:p>
          <a:p>
            <a:pPr>
              <a:buFont typeface="Arial" panose="020B0604020202020204" pitchFamily="34" charset="0"/>
              <a:buChar char="•"/>
            </a:pPr>
            <a:r>
              <a:rPr lang="en-US" sz="2800" dirty="0">
                <a:solidFill>
                  <a:schemeClr val="accent2">
                    <a:lumMod val="40000"/>
                    <a:lumOff val="60000"/>
                  </a:schemeClr>
                </a:solidFill>
              </a:rPr>
              <a:t>Can </a:t>
            </a:r>
            <a:r>
              <a:rPr lang="en-US" sz="2800" b="1" dirty="0">
                <a:solidFill>
                  <a:schemeClr val="accent2">
                    <a:lumMod val="40000"/>
                    <a:lumOff val="60000"/>
                  </a:schemeClr>
                </a:solidFill>
              </a:rPr>
              <a:t>increase or decrease (live show)</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Good for: memory usage, CPU load, temperature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3. Histogram</a:t>
            </a:r>
          </a:p>
          <a:p>
            <a:pPr>
              <a:buFont typeface="Arial" panose="020B0604020202020204" pitchFamily="34" charset="0"/>
              <a:buChar char="•"/>
            </a:pPr>
            <a:r>
              <a:rPr lang="en-US" sz="2800" dirty="0">
                <a:solidFill>
                  <a:schemeClr val="accent2">
                    <a:lumMod val="40000"/>
                    <a:lumOff val="60000"/>
                  </a:schemeClr>
                </a:solidFill>
              </a:rPr>
              <a:t>Measures distributions of values (e.g., request durations)Stores:*_bucket: count in each bucket*_count: total count*_sum: total </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request duration, response sizes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4. Summary</a:t>
            </a:r>
          </a:p>
          <a:p>
            <a:r>
              <a:rPr lang="en-US" sz="2800" dirty="0">
                <a:solidFill>
                  <a:schemeClr val="accent2">
                    <a:lumMod val="40000"/>
                    <a:lumOff val="60000"/>
                  </a:schemeClr>
                </a:solidFill>
              </a:rPr>
              <a:t>Like Histogram, but </a:t>
            </a:r>
            <a:r>
              <a:rPr lang="en-US" sz="2800" dirty="0" err="1">
                <a:solidFill>
                  <a:schemeClr val="accent2">
                    <a:lumMod val="40000"/>
                    <a:lumOff val="60000"/>
                  </a:schemeClr>
                </a:solidFill>
              </a:rPr>
              <a:t>gives:quantiles</a:t>
            </a:r>
            <a:r>
              <a:rPr lang="en-US" sz="2800" dirty="0">
                <a:solidFill>
                  <a:schemeClr val="accent2">
                    <a:lumMod val="40000"/>
                    <a:lumOff val="60000"/>
                  </a:schemeClr>
                </a:solidFill>
              </a:rPr>
              <a:t> (e.g., 95th percentile)*_count and *_</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small-scale latency measurement</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00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04159" y="1568450"/>
            <a:ext cx="16660377" cy="10433625"/>
          </a:xfrm>
          <a:prstGeom prst="rect">
            <a:avLst/>
          </a:prstGeom>
          <a:noFill/>
        </p:spPr>
        <p:txBody>
          <a:bodyPr wrap="square">
            <a:spAutoFit/>
          </a:bodyPr>
          <a:lstStyle/>
          <a:p>
            <a:r>
              <a:rPr lang="en-US" sz="2800" b="1" dirty="0">
                <a:solidFill>
                  <a:schemeClr val="accent2">
                    <a:lumMod val="40000"/>
                    <a:lumOff val="60000"/>
                  </a:schemeClr>
                </a:solidFill>
              </a:rPr>
              <a:t>What is a Query in Prometheus?</a:t>
            </a:r>
          </a:p>
          <a:p>
            <a:endParaRPr lang="en-US" sz="2800" b="1" dirty="0">
              <a:solidFill>
                <a:schemeClr val="accent2">
                  <a:lumMod val="40000"/>
                  <a:lumOff val="60000"/>
                </a:schemeClr>
              </a:solidFill>
            </a:endParaRPr>
          </a:p>
          <a:p>
            <a:r>
              <a:rPr lang="en-US" sz="2800" dirty="0">
                <a:solidFill>
                  <a:schemeClr val="accent2">
                    <a:lumMod val="40000"/>
                    <a:lumOff val="60000"/>
                  </a:schemeClr>
                </a:solidFill>
              </a:rPr>
              <a:t>A </a:t>
            </a:r>
            <a:r>
              <a:rPr lang="en-US" sz="2800" b="1" dirty="0">
                <a:solidFill>
                  <a:schemeClr val="accent2">
                    <a:lumMod val="40000"/>
                    <a:lumOff val="60000"/>
                  </a:schemeClr>
                </a:solidFill>
              </a:rPr>
              <a:t>Prometheus query</a:t>
            </a:r>
            <a:r>
              <a:rPr lang="en-US" sz="2800" dirty="0">
                <a:solidFill>
                  <a:schemeClr val="accent2">
                    <a:lumMod val="40000"/>
                    <a:lumOff val="60000"/>
                  </a:schemeClr>
                </a:solidFill>
              </a:rPr>
              <a:t> is written in </a:t>
            </a:r>
            <a:r>
              <a:rPr lang="en-US" sz="2800" b="1" dirty="0" err="1">
                <a:solidFill>
                  <a:schemeClr val="accent2">
                    <a:lumMod val="40000"/>
                    <a:lumOff val="60000"/>
                  </a:schemeClr>
                </a:solidFill>
              </a:rPr>
              <a:t>PromQL</a:t>
            </a:r>
            <a:r>
              <a:rPr lang="en-US" sz="2800" dirty="0">
                <a:solidFill>
                  <a:schemeClr val="accent2">
                    <a:lumMod val="40000"/>
                    <a:lumOff val="60000"/>
                  </a:schemeClr>
                </a:solidFill>
              </a:rPr>
              <a:t> (Prometheus Query Language). It lets you retrieve and process time-series data.</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Sample  query </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a:t>
            </a:r>
          </a:p>
          <a:p>
            <a:r>
              <a:rPr lang="en-US" sz="2800" dirty="0">
                <a:solidFill>
                  <a:schemeClr val="accent2">
                    <a:lumMod val="40000"/>
                    <a:lumOff val="60000"/>
                  </a:schemeClr>
                </a:solidFill>
              </a:rPr>
              <a:t>rate(</a:t>
            </a:r>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[5m])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dirty="0">
                <a:solidFill>
                  <a:schemeClr val="accent2">
                    <a:lumMod val="40000"/>
                    <a:lumOff val="60000"/>
                  </a:schemeClr>
                </a:solidFill>
              </a:rPr>
              <a:t>By default </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a:t>
            </a:r>
            <a:r>
              <a:rPr lang="en-US" sz="2800" dirty="0" err="1">
                <a:solidFill>
                  <a:schemeClr val="accent2">
                    <a:lumMod val="40000"/>
                    <a:lumOff val="60000"/>
                  </a:schemeClr>
                </a:solidFill>
              </a:rPr>
              <a:t>query.max</a:t>
            </a:r>
            <a:r>
              <a:rPr lang="en-US" sz="2800" dirty="0">
                <a:solidFill>
                  <a:schemeClr val="accent2">
                    <a:lumMod val="40000"/>
                    <a:lumOff val="60000"/>
                  </a:schemeClr>
                </a:solidFill>
              </a:rPr>
              <a:t>-concurrency=2o</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query.timeout</a:t>
            </a:r>
            <a:r>
              <a:rPr lang="en-US" sz="2800" dirty="0">
                <a:solidFill>
                  <a:schemeClr val="accent2">
                    <a:lumMod val="40000"/>
                    <a:lumOff val="60000"/>
                  </a:schemeClr>
                </a:solidFill>
              </a:rPr>
              <a:t>	2m	Timeout per query</a:t>
            </a: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 Note</a:t>
            </a:r>
          </a:p>
          <a:p>
            <a:r>
              <a:rPr lang="en-US" sz="2800" dirty="0">
                <a:solidFill>
                  <a:schemeClr val="accent2">
                    <a:lumMod val="40000"/>
                    <a:lumOff val="60000"/>
                  </a:schemeClr>
                </a:solidFill>
              </a:rPr>
              <a:t>Be careful increasing it too much — it can:</a:t>
            </a:r>
          </a:p>
          <a:p>
            <a:pPr>
              <a:buFont typeface="Arial" panose="020B0604020202020204" pitchFamily="34" charset="0"/>
              <a:buChar char="•"/>
            </a:pPr>
            <a:r>
              <a:rPr lang="en-US" sz="2800" dirty="0">
                <a:solidFill>
                  <a:schemeClr val="accent2">
                    <a:lumMod val="40000"/>
                    <a:lumOff val="60000"/>
                  </a:schemeClr>
                </a:solidFill>
              </a:rPr>
              <a:t>Consume too much memory/CPU</a:t>
            </a:r>
          </a:p>
          <a:p>
            <a:pPr>
              <a:buFont typeface="Arial" panose="020B0604020202020204" pitchFamily="34" charset="0"/>
              <a:buChar char="•"/>
            </a:pPr>
            <a:r>
              <a:rPr lang="en-US" sz="2800" dirty="0">
                <a:solidFill>
                  <a:schemeClr val="accent2">
                    <a:lumMod val="40000"/>
                    <a:lumOff val="60000"/>
                  </a:schemeClr>
                </a:solidFill>
              </a:rPr>
              <a:t>Slow down or crash your instance if overloaded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8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387350" y="3593078"/>
            <a:ext cx="16660377" cy="5693866"/>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 (often referred to as “query back delta”) is a setting that defines how far back in time Prometheus looks when evaluating "instant" queries</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r>
              <a:rPr lang="en-US" sz="2800" dirty="0">
                <a:solidFill>
                  <a:schemeClr val="accent2">
                    <a:lumMod val="40000"/>
                    <a:lumOff val="60000"/>
                  </a:schemeClr>
                </a:solidFill>
              </a:rPr>
              <a:t>By default </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-delta=5m</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Means when find for metric on 12.50 if exist metric on 12.45 valid and show but if 12.44  not show</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When change it ? </a:t>
            </a:r>
            <a:r>
              <a:rPr lang="en-US" sz="2800" dirty="0">
                <a:solidFill>
                  <a:schemeClr val="accent2">
                    <a:lumMod val="40000"/>
                    <a:lumOff val="60000"/>
                  </a:schemeClr>
                </a:solidFill>
                <a:sym typeface="Wingdings" panose="05000000000000000000" pitchFamily="2" charset="2"/>
              </a:rPr>
              <a:t></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9203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Prometheus.yml</a:t>
            </a:r>
            <a:r>
              <a:rPr lang="en-US" sz="4000" dirty="0">
                <a:solidFill>
                  <a:schemeClr val="accent2">
                    <a:lumMod val="60000"/>
                    <a:lumOff val="40000"/>
                  </a:schemeClr>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555641"/>
          </a:xfrm>
          <a:prstGeom prst="rect">
            <a:avLst/>
          </a:prstGeom>
          <a:noFill/>
        </p:spPr>
        <p:txBody>
          <a:bodyPr wrap="square">
            <a:spAutoFit/>
          </a:bodyPr>
          <a:lstStyle/>
          <a:p>
            <a:r>
              <a:rPr lang="en-US" sz="2800" dirty="0">
                <a:solidFill>
                  <a:schemeClr val="accent2">
                    <a:lumMod val="40000"/>
                    <a:lumOff val="60000"/>
                  </a:schemeClr>
                </a:solidFill>
              </a:rPr>
              <a:t># Global configuration</a:t>
            </a:r>
          </a:p>
          <a:p>
            <a:r>
              <a:rPr lang="en-US" sz="2800" dirty="0">
                <a:solidFill>
                  <a:schemeClr val="accent2">
                    <a:lumMod val="40000"/>
                    <a:lumOff val="60000"/>
                  </a:schemeClr>
                </a:solidFill>
              </a:rPr>
              <a:t>global:</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scrape_interval</a:t>
            </a:r>
            <a:r>
              <a:rPr lang="en-US" sz="2800" dirty="0">
                <a:solidFill>
                  <a:schemeClr val="accent2">
                    <a:lumMod val="40000"/>
                    <a:lumOff val="60000"/>
                  </a:schemeClr>
                </a:solidFill>
              </a:rPr>
              <a:t>: 15s       # Default scrape interval for targets (every 15 seconds)   (http request)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scrape_timeout</a:t>
            </a:r>
            <a:r>
              <a:rPr lang="en-US" sz="2800" dirty="0">
                <a:solidFill>
                  <a:schemeClr val="accent2">
                    <a:lumMod val="40000"/>
                    <a:lumOff val="60000"/>
                  </a:schemeClr>
                </a:solidFill>
              </a:rPr>
              <a:t>: 10s        # Timeout for scraping metrics from a target</a:t>
            </a:r>
          </a:p>
          <a:p>
            <a:r>
              <a:rPr lang="en-US" sz="2800" dirty="0">
                <a:solidFill>
                  <a:schemeClr val="accent2">
                    <a:lumMod val="40000"/>
                    <a:lumOff val="60000"/>
                  </a:schemeClr>
                </a:solidFill>
              </a:rPr>
              <a:t>  </a:t>
            </a:r>
            <a:r>
              <a:rPr lang="en-US" sz="2800" dirty="0" err="1">
                <a:solidFill>
                  <a:schemeClr val="accent2">
                    <a:lumMod val="40000"/>
                    <a:lumOff val="60000"/>
                  </a:schemeClr>
                </a:solidFill>
              </a:rPr>
              <a:t>evaluation_interval</a:t>
            </a:r>
            <a:r>
              <a:rPr lang="en-US" sz="2800" dirty="0">
                <a:solidFill>
                  <a:schemeClr val="accent2">
                    <a:lumMod val="40000"/>
                    <a:lumOff val="60000"/>
                  </a:schemeClr>
                </a:solidFill>
              </a:rPr>
              <a:t>: 15s      notice evaluate interval == scrape interval</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Scrape Prometheus itself</a:t>
            </a:r>
          </a:p>
          <a:p>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static_configs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targets: ['localhost:9090']  # Prometheus internal metrics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Notice scrape interval &gt; 150s  gap in dashboard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837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71035"/>
            <a:ext cx="16660377" cy="7848302"/>
          </a:xfrm>
          <a:prstGeom prst="rect">
            <a:avLst/>
          </a:prstGeom>
          <a:noFill/>
        </p:spPr>
        <p:txBody>
          <a:bodyPr wrap="square">
            <a:spAutoFit/>
          </a:bodyPr>
          <a:lstStyle/>
          <a:p>
            <a:r>
              <a:rPr lang="en-US" sz="2800" b="1" dirty="0">
                <a:solidFill>
                  <a:schemeClr val="accent2">
                    <a:lumMod val="60000"/>
                    <a:lumOff val="40000"/>
                  </a:schemeClr>
                </a:solidFill>
              </a:rPr>
              <a:t>What are Labels in Prometheus?</a:t>
            </a:r>
          </a:p>
          <a:p>
            <a:r>
              <a:rPr lang="en-US" sz="2800" b="1" dirty="0">
                <a:solidFill>
                  <a:schemeClr val="accent2">
                    <a:lumMod val="60000"/>
                    <a:lumOff val="40000"/>
                  </a:schemeClr>
                </a:solidFill>
              </a:rPr>
              <a:t>Labels</a:t>
            </a:r>
            <a:r>
              <a:rPr lang="en-US" sz="2800" dirty="0">
                <a:solidFill>
                  <a:schemeClr val="accent2">
                    <a:lumMod val="60000"/>
                    <a:lumOff val="40000"/>
                  </a:schemeClr>
                </a:solidFill>
              </a:rPr>
              <a:t> are like </a:t>
            </a:r>
            <a:r>
              <a:rPr lang="en-US" sz="2800" b="1" dirty="0">
                <a:solidFill>
                  <a:schemeClr val="accent2">
                    <a:lumMod val="60000"/>
                    <a:lumOff val="40000"/>
                  </a:schemeClr>
                </a:solidFill>
              </a:rPr>
              <a:t>tags</a:t>
            </a:r>
            <a:r>
              <a:rPr lang="en-US" sz="2800" dirty="0">
                <a:solidFill>
                  <a:schemeClr val="accent2">
                    <a:lumMod val="60000"/>
                    <a:lumOff val="40000"/>
                  </a:schemeClr>
                </a:solidFill>
              </a:rPr>
              <a:t> that add </a:t>
            </a:r>
            <a:r>
              <a:rPr lang="en-US" sz="2800" b="1" dirty="0">
                <a:solidFill>
                  <a:schemeClr val="accent2">
                    <a:lumMod val="60000"/>
                    <a:lumOff val="40000"/>
                  </a:schemeClr>
                </a:solidFill>
              </a:rPr>
              <a:t>extra information</a:t>
            </a:r>
            <a:r>
              <a:rPr lang="en-US" sz="2800" dirty="0">
                <a:solidFill>
                  <a:schemeClr val="accent2">
                    <a:lumMod val="60000"/>
                    <a:lumOff val="40000"/>
                  </a:schemeClr>
                </a:solidFill>
              </a:rPr>
              <a:t> to each metric.</a:t>
            </a:r>
          </a:p>
          <a:p>
            <a:r>
              <a:rPr lang="en-US" sz="2800" dirty="0">
                <a:solidFill>
                  <a:schemeClr val="accent2">
                    <a:lumMod val="60000"/>
                    <a:lumOff val="40000"/>
                  </a:schemeClr>
                </a:solidFill>
              </a:rPr>
              <a:t>They help you:</a:t>
            </a:r>
          </a:p>
          <a:p>
            <a:pPr>
              <a:buFont typeface="Arial" panose="020B0604020202020204" pitchFamily="34" charset="0"/>
              <a:buChar char="•"/>
            </a:pPr>
            <a:r>
              <a:rPr lang="en-US" sz="2800" dirty="0">
                <a:solidFill>
                  <a:schemeClr val="accent2">
                    <a:lumMod val="60000"/>
                    <a:lumOff val="40000"/>
                  </a:schemeClr>
                </a:solidFill>
              </a:rPr>
              <a:t>filter data</a:t>
            </a:r>
          </a:p>
          <a:p>
            <a:pPr>
              <a:buFont typeface="Arial" panose="020B0604020202020204" pitchFamily="34" charset="0"/>
              <a:buChar char="•"/>
            </a:pPr>
            <a:r>
              <a:rPr lang="en-US" sz="2800" dirty="0">
                <a:solidFill>
                  <a:schemeClr val="accent2">
                    <a:lumMod val="60000"/>
                    <a:lumOff val="40000"/>
                  </a:schemeClr>
                </a:solidFill>
              </a:rPr>
              <a:t>group data</a:t>
            </a:r>
          </a:p>
          <a:p>
            <a:pPr>
              <a:buFont typeface="Arial" panose="020B0604020202020204" pitchFamily="34" charset="0"/>
              <a:buChar char="•"/>
            </a:pPr>
            <a:r>
              <a:rPr lang="en-US" sz="2800" dirty="0">
                <a:solidFill>
                  <a:schemeClr val="accent2">
                    <a:lumMod val="60000"/>
                    <a:lumOff val="40000"/>
                  </a:schemeClr>
                </a:solidFill>
              </a:rPr>
              <a:t>understand </a:t>
            </a:r>
            <a:r>
              <a:rPr lang="en-US" sz="2800" b="1" dirty="0">
                <a:solidFill>
                  <a:schemeClr val="accent2">
                    <a:lumMod val="60000"/>
                    <a:lumOff val="40000"/>
                  </a:schemeClr>
                </a:solidFill>
              </a:rPr>
              <a:t>where</a:t>
            </a:r>
            <a:r>
              <a:rPr lang="en-US" sz="2800" dirty="0">
                <a:solidFill>
                  <a:schemeClr val="accent2">
                    <a:lumMod val="60000"/>
                    <a:lumOff val="40000"/>
                  </a:schemeClr>
                </a:solidFill>
              </a:rPr>
              <a:t> a metric came from</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{job="webserver", method="GET", status="200"}</a:t>
            </a:r>
          </a:p>
          <a:p>
            <a:pPr>
              <a:buFont typeface="Arial" panose="020B0604020202020204" pitchFamily="34" charset="0"/>
              <a:buChar char="•"/>
            </a:pPr>
            <a:r>
              <a:rPr lang="en-US" sz="2800" dirty="0">
                <a:solidFill>
                  <a:schemeClr val="accent2">
                    <a:lumMod val="60000"/>
                    <a:lumOff val="40000"/>
                  </a:schemeClr>
                </a:solidFill>
              </a:rPr>
              <a:t>count without (</a:t>
            </a:r>
            <a:r>
              <a:rPr lang="en-US" sz="2800" dirty="0" err="1">
                <a:solidFill>
                  <a:schemeClr val="accent2">
                    <a:lumMod val="60000"/>
                    <a:lumOff val="40000"/>
                  </a:schemeClr>
                </a:solidFill>
              </a:rPr>
              <a:t>device,id</a:t>
            </a:r>
            <a:r>
              <a:rPr lang="en-US" sz="2800" dirty="0">
                <a:solidFill>
                  <a:schemeClr val="accent2">
                    <a:lumMod val="60000"/>
                    <a:lumOff val="40000"/>
                  </a:schemeClr>
                </a:solidFill>
              </a:rPr>
              <a:t>) (</a:t>
            </a:r>
            <a:r>
              <a:rPr lang="en-US" sz="2800" dirty="0" err="1">
                <a:solidFill>
                  <a:schemeClr val="accent2">
                    <a:lumMod val="60000"/>
                    <a:lumOff val="40000"/>
                  </a:schemeClr>
                </a:solidFill>
              </a:rPr>
              <a:t>container_fs_reads_total</a:t>
            </a:r>
            <a:r>
              <a:rPr lang="en-US" sz="2800" dirty="0">
                <a:solidFill>
                  <a:schemeClr val="accent2">
                    <a:lumMod val="60000"/>
                    <a:lumOff val="40000"/>
                  </a:schemeClr>
                </a:solidFill>
              </a:rPr>
              <a:t>)</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What’s a Label Matcher?</a:t>
            </a:r>
          </a:p>
          <a:p>
            <a:pPr>
              <a:buFont typeface="Arial" panose="020B0604020202020204" pitchFamily="34" charset="0"/>
              <a:buChar char="•"/>
            </a:pPr>
            <a:r>
              <a:rPr lang="en-US" sz="2800" dirty="0">
                <a:solidFill>
                  <a:schemeClr val="accent2">
                    <a:lumMod val="60000"/>
                    <a:lumOff val="40000"/>
                  </a:schemeClr>
                </a:solidFill>
              </a:rPr>
              <a:t>Label matchers are used inside {} to filter metrics by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5247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246769"/>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101941775"/>
              </p:ext>
            </p:extLst>
          </p:nvPr>
        </p:nvGraphicFramePr>
        <p:xfrm>
          <a:off x="1018691" y="3967619"/>
          <a:ext cx="16236951" cy="4801230"/>
        </p:xfrm>
        <a:graphic>
          <a:graphicData uri="http://schemas.openxmlformats.org/drawingml/2006/table">
            <a:tbl>
              <a:tblPr/>
              <a:tblGrid>
                <a:gridCol w="5412317">
                  <a:extLst>
                    <a:ext uri="{9D8B030D-6E8A-4147-A177-3AD203B41FA5}">
                      <a16:colId xmlns:a16="http://schemas.microsoft.com/office/drawing/2014/main" val="34271556"/>
                    </a:ext>
                  </a:extLst>
                </a:gridCol>
                <a:gridCol w="5412317">
                  <a:extLst>
                    <a:ext uri="{9D8B030D-6E8A-4147-A177-3AD203B41FA5}">
                      <a16:colId xmlns:a16="http://schemas.microsoft.com/office/drawing/2014/main" val="860326717"/>
                    </a:ext>
                  </a:extLst>
                </a:gridCol>
                <a:gridCol w="5412317">
                  <a:extLst>
                    <a:ext uri="{9D8B030D-6E8A-4147-A177-3AD203B41FA5}">
                      <a16:colId xmlns:a16="http://schemas.microsoft.com/office/drawing/2014/main" val="1711744775"/>
                    </a:ext>
                  </a:extLst>
                </a:gridCol>
              </a:tblGrid>
              <a:tr h="960246">
                <a:tc>
                  <a:txBody>
                    <a:bodyPr/>
                    <a:lstStyle/>
                    <a:p>
                      <a:r>
                        <a:rPr lang="en-US" sz="2800">
                          <a:solidFill>
                            <a:schemeClr val="accent2">
                              <a:lumMod val="60000"/>
                              <a:lumOff val="40000"/>
                            </a:schemeClr>
                          </a:solidFill>
                        </a:rPr>
                        <a:t>Matcher</a:t>
                      </a:r>
                    </a:p>
                  </a:txBody>
                  <a:tcPr anchor="ctr">
                    <a:lnL>
                      <a:noFill/>
                    </a:lnL>
                    <a:lnR>
                      <a:noFill/>
                    </a:lnR>
                    <a:lnT>
                      <a:noFill/>
                    </a:lnT>
                    <a:lnB>
                      <a:noFill/>
                    </a:lnB>
                  </a:tcPr>
                </a:tc>
                <a:tc>
                  <a:txBody>
                    <a:bodyPr/>
                    <a:lstStyle/>
                    <a:p>
                      <a:r>
                        <a:rPr lang="en-US" sz="2800">
                          <a:solidFill>
                            <a:schemeClr val="accent2">
                              <a:lumMod val="60000"/>
                              <a:lumOff val="40000"/>
                            </a:schemeClr>
                          </a:solidFill>
                        </a:rPr>
                        <a:t>Meaning</a:t>
                      </a:r>
                    </a:p>
                  </a:txBody>
                  <a:tcPr anchor="ctr">
                    <a:lnL>
                      <a:noFill/>
                    </a:lnL>
                    <a:lnR>
                      <a:noFill/>
                    </a:lnR>
                    <a:lnT>
                      <a:noFill/>
                    </a:lnT>
                    <a:lnB>
                      <a:noFill/>
                    </a:lnB>
                  </a:tcPr>
                </a:tc>
                <a:tc>
                  <a:txBody>
                    <a:bodyPr/>
                    <a:lstStyle/>
                    <a:p>
                      <a:r>
                        <a:rPr lang="en-US" sz="2800" dirty="0">
                          <a:solidFill>
                            <a:schemeClr val="accent2">
                              <a:lumMod val="60000"/>
                              <a:lumOff val="40000"/>
                            </a:schemeClr>
                          </a:solidFill>
                        </a:rPr>
                        <a:t>Example</a:t>
                      </a:r>
                    </a:p>
                  </a:txBody>
                  <a:tcPr anchor="ctr">
                    <a:lnL>
                      <a:noFill/>
                    </a:lnL>
                    <a:lnR>
                      <a:noFill/>
                    </a:lnR>
                    <a:lnT>
                      <a:noFill/>
                    </a:lnT>
                    <a:lnB>
                      <a:noFill/>
                    </a:lnB>
                  </a:tcPr>
                </a:tc>
                <a:extLst>
                  <a:ext uri="{0D108BD9-81ED-4DB2-BD59-A6C34878D82A}">
                    <a16:rowId xmlns:a16="http://schemas.microsoft.com/office/drawing/2014/main" val="37676503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Exact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{status="200"}</a:t>
                      </a:r>
                    </a:p>
                  </a:txBody>
                  <a:tcPr anchor="ctr">
                    <a:lnL>
                      <a:noFill/>
                    </a:lnL>
                    <a:lnR>
                      <a:noFill/>
                    </a:lnR>
                    <a:lnT>
                      <a:noFill/>
                    </a:lnT>
                    <a:lnB>
                      <a:noFill/>
                    </a:lnB>
                  </a:tcPr>
                </a:tc>
                <a:extLst>
                  <a:ext uri="{0D108BD9-81ED-4DB2-BD59-A6C34878D82A}">
                    <a16:rowId xmlns:a16="http://schemas.microsoft.com/office/drawing/2014/main" val="3721025581"/>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Not equal</a:t>
                      </a:r>
                    </a:p>
                  </a:txBody>
                  <a:tcPr anchor="ctr">
                    <a:lnL>
                      <a:noFill/>
                    </a:lnL>
                    <a:lnR>
                      <a:noFill/>
                    </a:lnR>
                    <a:lnT>
                      <a:noFill/>
                    </a:lnT>
                    <a:lnB>
                      <a:noFill/>
                    </a:lnB>
                  </a:tcPr>
                </a:tc>
                <a:tc>
                  <a:txBody>
                    <a:bodyPr/>
                    <a:lstStyle/>
                    <a:p>
                      <a:r>
                        <a:rPr lang="en-US" sz="2800" dirty="0">
                          <a:solidFill>
                            <a:schemeClr val="accent2">
                              <a:lumMod val="60000"/>
                              <a:lumOff val="40000"/>
                            </a:schemeClr>
                          </a:solidFill>
                        </a:rPr>
                        <a:t>{job!="</a:t>
                      </a:r>
                      <a:r>
                        <a:rPr lang="en-US" sz="2800" dirty="0" err="1">
                          <a:solidFill>
                            <a:schemeClr val="accent2">
                              <a:lumMod val="60000"/>
                              <a:lumOff val="40000"/>
                            </a:schemeClr>
                          </a:solidFill>
                        </a:rPr>
                        <a:t>node_exporter</a:t>
                      </a:r>
                      <a:r>
                        <a:rPr lang="en-US" sz="2800" dirty="0">
                          <a:solidFill>
                            <a:schemeClr val="accent2">
                              <a:lumMod val="60000"/>
                              <a:lumOff val="40000"/>
                            </a:schemeClr>
                          </a:solidFill>
                        </a:rPr>
                        <a:t>"}</a:t>
                      </a:r>
                    </a:p>
                  </a:txBody>
                  <a:tcPr anchor="ctr">
                    <a:lnL>
                      <a:noFill/>
                    </a:lnL>
                    <a:lnR>
                      <a:noFill/>
                    </a:lnR>
                    <a:lnT>
                      <a:noFill/>
                    </a:lnT>
                    <a:lnB>
                      <a:noFill/>
                    </a:lnB>
                  </a:tcPr>
                </a:tc>
                <a:extLst>
                  <a:ext uri="{0D108BD9-81ED-4DB2-BD59-A6C34878D82A}">
                    <a16:rowId xmlns:a16="http://schemas.microsoft.com/office/drawing/2014/main" val="249423580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dirty="0">
                          <a:solidFill>
                            <a:schemeClr val="accent2">
                              <a:lumMod val="60000"/>
                              <a:lumOff val="40000"/>
                            </a:schemeClr>
                          </a:solidFill>
                        </a:rPr>
                        <a:t>Regex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{instance=~"server.*"}</a:t>
                      </a:r>
                    </a:p>
                  </a:txBody>
                  <a:tcPr anchor="ctr">
                    <a:lnL>
                      <a:noFill/>
                    </a:lnL>
                    <a:lnR>
                      <a:noFill/>
                    </a:lnR>
                    <a:lnT>
                      <a:noFill/>
                    </a:lnT>
                    <a:lnB>
                      <a:noFill/>
                    </a:lnB>
                  </a:tcPr>
                </a:tc>
                <a:extLst>
                  <a:ext uri="{0D108BD9-81ED-4DB2-BD59-A6C34878D82A}">
                    <a16:rowId xmlns:a16="http://schemas.microsoft.com/office/drawing/2014/main" val="628997103"/>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Regex NOT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`{method!~"GET</a:t>
                      </a: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1231647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Relabeling</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940050"/>
            <a:ext cx="16660377" cy="8279190"/>
          </a:xfrm>
          <a:prstGeom prst="rect">
            <a:avLst/>
          </a:prstGeom>
          <a:noFill/>
        </p:spPr>
        <p:txBody>
          <a:bodyPr wrap="square">
            <a:spAutoFit/>
          </a:bodyPr>
          <a:lstStyle/>
          <a:p>
            <a:r>
              <a:rPr lang="en-US" sz="2800" dirty="0">
                <a:solidFill>
                  <a:schemeClr val="accent2">
                    <a:lumMod val="60000"/>
                    <a:lumOff val="40000"/>
                  </a:schemeClr>
                </a:solidFill>
              </a:rPr>
              <a:t>What is Relabeling?</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Relabeling is how </a:t>
            </a:r>
          </a:p>
          <a:p>
            <a:r>
              <a:rPr lang="en-US" sz="2800" dirty="0">
                <a:solidFill>
                  <a:schemeClr val="accent2">
                    <a:lumMod val="60000"/>
                    <a:lumOff val="40000"/>
                  </a:schemeClr>
                </a:solidFill>
              </a:rPr>
              <a:t>Prometheus changes or filters targets before scraping </a:t>
            </a:r>
            <a:r>
              <a:rPr lang="en-US" sz="2800" dirty="0" err="1">
                <a:solidFill>
                  <a:schemeClr val="accent2">
                    <a:lumMod val="60000"/>
                    <a:lumOff val="40000"/>
                  </a:schemeClr>
                </a:solidFill>
              </a:rPr>
              <a:t>them.It’s</a:t>
            </a:r>
            <a:r>
              <a:rPr lang="en-US" sz="2800" dirty="0">
                <a:solidFill>
                  <a:schemeClr val="accent2">
                    <a:lumMod val="60000"/>
                    <a:lumOff val="40000"/>
                  </a:schemeClr>
                </a:solidFill>
              </a:rPr>
              <a:t> like a set of rules to:</a:t>
            </a:r>
          </a:p>
          <a:p>
            <a:r>
              <a:rPr lang="en-US" sz="2800" dirty="0">
                <a:solidFill>
                  <a:schemeClr val="accent2">
                    <a:lumMod val="60000"/>
                    <a:lumOff val="40000"/>
                  </a:schemeClr>
                </a:solidFill>
              </a:rPr>
              <a:t>1-Rename labels</a:t>
            </a:r>
          </a:p>
          <a:p>
            <a:r>
              <a:rPr lang="en-US" sz="2800" dirty="0">
                <a:solidFill>
                  <a:schemeClr val="accent2">
                    <a:lumMod val="60000"/>
                    <a:lumOff val="40000"/>
                  </a:schemeClr>
                </a:solidFill>
              </a:rPr>
              <a:t>2-Add new labels</a:t>
            </a:r>
          </a:p>
          <a:p>
            <a:r>
              <a:rPr lang="en-US" sz="2800" dirty="0">
                <a:solidFill>
                  <a:schemeClr val="accent2">
                    <a:lumMod val="60000"/>
                    <a:lumOff val="40000"/>
                  </a:schemeClr>
                </a:solidFill>
              </a:rPr>
              <a:t>3-Remove targets you don’t want</a:t>
            </a:r>
          </a:p>
          <a:p>
            <a:r>
              <a:rPr lang="en-US" sz="2800" dirty="0">
                <a:solidFill>
                  <a:schemeClr val="accent2">
                    <a:lumMod val="60000"/>
                    <a:lumOff val="40000"/>
                  </a:schemeClr>
                </a:solidFill>
              </a:rPr>
              <a:t>4-Change the target address (IP and port)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For example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Add a custom </a:t>
            </a:r>
            <a:r>
              <a:rPr lang="en-US" sz="2800" dirty="0" err="1">
                <a:solidFill>
                  <a:schemeClr val="accent2">
                    <a:lumMod val="60000"/>
                    <a:lumOff val="40000"/>
                  </a:schemeClr>
                </a:solidFill>
              </a:rPr>
              <a:t>label:yaml</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label_configs</a:t>
            </a:r>
            <a:r>
              <a:rPr lang="en-US" sz="2800" dirty="0">
                <a:solidFill>
                  <a:schemeClr val="accent2">
                    <a:lumMod val="60000"/>
                    <a:lumOff val="40000"/>
                  </a:schemeClr>
                </a:solidFill>
              </a:rPr>
              <a:t>:  </a:t>
            </a:r>
          </a:p>
          <a:p>
            <a:pPr marL="457200" indent="-457200">
              <a:buFontTx/>
              <a:buChar char="-"/>
            </a:pPr>
            <a:r>
              <a:rPr lang="en-US" sz="2800" dirty="0" err="1">
                <a:solidFill>
                  <a:schemeClr val="accent2">
                    <a:lumMod val="60000"/>
                    <a:lumOff val="40000"/>
                  </a:schemeClr>
                </a:solidFill>
              </a:rPr>
              <a:t>target_label</a:t>
            </a:r>
            <a:r>
              <a:rPr lang="en-US" sz="2800" dirty="0">
                <a:solidFill>
                  <a:schemeClr val="accent2">
                    <a:lumMod val="60000"/>
                    <a:lumOff val="40000"/>
                  </a:schemeClr>
                </a:solidFill>
              </a:rPr>
              <a:t>: env                      means add  env=“production”</a:t>
            </a:r>
          </a:p>
          <a:p>
            <a:pPr marL="457200" indent="-457200">
              <a:buFontTx/>
              <a:buChar char="-"/>
            </a:pPr>
            <a:r>
              <a:rPr lang="en-US" sz="2800" dirty="0">
                <a:solidFill>
                  <a:schemeClr val="accent2">
                    <a:lumMod val="60000"/>
                    <a:lumOff val="40000"/>
                  </a:schemeClr>
                </a:solidFill>
              </a:rPr>
              <a:t> replacement: production</a:t>
            </a: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2132162866"/>
              </p:ext>
            </p:extLst>
          </p:nvPr>
        </p:nvGraphicFramePr>
        <p:xfrm>
          <a:off x="1046747" y="3958389"/>
          <a:ext cx="16208895" cy="4810460"/>
        </p:xfrm>
        <a:graphic>
          <a:graphicData uri="http://schemas.openxmlformats.org/drawingml/2006/table">
            <a:tbl>
              <a:tblPr/>
              <a:tblGrid>
                <a:gridCol w="5402965">
                  <a:extLst>
                    <a:ext uri="{9D8B030D-6E8A-4147-A177-3AD203B41FA5}">
                      <a16:colId xmlns:a16="http://schemas.microsoft.com/office/drawing/2014/main" val="34271556"/>
                    </a:ext>
                  </a:extLst>
                </a:gridCol>
                <a:gridCol w="5402965">
                  <a:extLst>
                    <a:ext uri="{9D8B030D-6E8A-4147-A177-3AD203B41FA5}">
                      <a16:colId xmlns:a16="http://schemas.microsoft.com/office/drawing/2014/main" val="860326717"/>
                    </a:ext>
                  </a:extLst>
                </a:gridCol>
                <a:gridCol w="5402965">
                  <a:extLst>
                    <a:ext uri="{9D8B030D-6E8A-4147-A177-3AD203B41FA5}">
                      <a16:colId xmlns:a16="http://schemas.microsoft.com/office/drawing/2014/main" val="1711744775"/>
                    </a:ext>
                  </a:extLst>
                </a:gridCol>
              </a:tblGrid>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676503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21025581"/>
                  </a:ext>
                </a:extLst>
              </a:tr>
              <a:tr h="962092">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249423580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628997103"/>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749916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Instance vector and offset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1. Instance Vector</a:t>
            </a:r>
          </a:p>
          <a:p>
            <a:pPr>
              <a:buFont typeface="Arial" panose="020B0604020202020204" pitchFamily="34" charset="0"/>
              <a:buChar char="•"/>
            </a:pPr>
            <a:r>
              <a:rPr lang="en-US" sz="2800" dirty="0">
                <a:solidFill>
                  <a:schemeClr val="accent2">
                    <a:lumMod val="60000"/>
                    <a:lumOff val="40000"/>
                  </a:schemeClr>
                </a:solidFill>
              </a:rPr>
              <a:t>An instance vector refers to a set of time series (metrics) filtered by the instance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Isolate metrics from a specific target (e.g., a server, pod, or application instance).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{instance="10.0.0.1:8080"}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2. Offset</a:t>
            </a:r>
          </a:p>
          <a:p>
            <a:pPr>
              <a:buFont typeface="Arial" panose="020B0604020202020204" pitchFamily="34" charset="0"/>
              <a:buChar char="•"/>
            </a:pPr>
            <a:r>
              <a:rPr lang="en-US" sz="2800" dirty="0">
                <a:solidFill>
                  <a:schemeClr val="accent2">
                    <a:lumMod val="60000"/>
                    <a:lumOff val="40000"/>
                  </a:schemeClr>
                </a:solidFill>
              </a:rPr>
              <a:t>The offset modifier shifts the query's time window backward by a specified duration.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Compare current data with past data (e.g., "1 hour ago").</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pt-BR" sz="2800" dirty="0">
                <a:solidFill>
                  <a:schemeClr val="accent2">
                    <a:lumMod val="60000"/>
                    <a:lumOff val="40000"/>
                  </a:schemeClr>
                </a:solidFill>
              </a:rPr>
              <a:t>http_requests_total offset 1h</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1007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1243930"/>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Arithmetic Binary Operators</a:t>
            </a:r>
            <a:br>
              <a:rPr lang="en-US" sz="4000" dirty="0">
                <a:solidFill>
                  <a:schemeClr val="accent2">
                    <a:lumMod val="60000"/>
                    <a:lumOff val="40000"/>
                  </a:schemeClr>
                </a:solidFill>
              </a:rPr>
            </a:b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54773" y="3625217"/>
            <a:ext cx="16660377" cy="6124754"/>
          </a:xfrm>
          <a:prstGeom prst="rect">
            <a:avLst/>
          </a:prstGeom>
          <a:noFill/>
        </p:spPr>
        <p:txBody>
          <a:bodyPr wrap="square">
            <a:spAutoFit/>
          </a:bodyPr>
          <a:lstStyle/>
          <a:p>
            <a:r>
              <a:rPr lang="en-US" sz="2800" dirty="0">
                <a:solidFill>
                  <a:schemeClr val="accent2">
                    <a:lumMod val="60000"/>
                    <a:lumOff val="40000"/>
                  </a:schemeClr>
                </a:solidFill>
              </a:rPr>
              <a:t>Prometheus supports arithmetic operations between scalars, vectors, or scalars and vectors using binary operators. These perform mathematical computations on time series data.</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Operators: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(addition)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(subtraction)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(multiplication)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(division)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(modulo)</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788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9103" y="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Usefull</a:t>
            </a:r>
            <a:r>
              <a:rPr lang="en-US" sz="4000" dirty="0">
                <a:solidFill>
                  <a:schemeClr val="accent2">
                    <a:lumMod val="60000"/>
                    <a:lumOff val="40000"/>
                  </a:schemeClr>
                </a:solidFill>
              </a:rPr>
              <a:t> query in </a:t>
            </a:r>
            <a:r>
              <a:rPr lang="en-US" sz="4000" dirty="0" err="1">
                <a:solidFill>
                  <a:schemeClr val="accent2">
                    <a:lumMod val="60000"/>
                    <a:lumOff val="40000"/>
                  </a:schemeClr>
                </a:solidFill>
              </a:rPr>
              <a:t>Cadvisor</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1656586"/>
            <a:ext cx="16660377" cy="14311610"/>
          </a:xfrm>
          <a:prstGeom prst="rect">
            <a:avLst/>
          </a:prstGeom>
          <a:noFill/>
        </p:spPr>
        <p:txBody>
          <a:bodyPr wrap="square">
            <a:spAutoFit/>
          </a:bodyPr>
          <a:lstStyle/>
          <a:p>
            <a:r>
              <a:rPr lang="en-US" sz="2800" dirty="0">
                <a:solidFill>
                  <a:schemeClr val="accent2">
                    <a:lumMod val="60000"/>
                    <a:lumOff val="40000"/>
                  </a:schemeClr>
                </a:solidFill>
              </a:rPr>
              <a:t>CPU Usage (percentage) per container</a:t>
            </a: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{name!="", image!=""}[1m]) * 100</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Memory Usage in MB</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 1024 / 1024</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Disk I/O – Write Bytes per container</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container_fs_writes_bytes_total</a:t>
            </a:r>
            <a:r>
              <a:rPr lang="en-US" sz="2800" dirty="0">
                <a:solidFill>
                  <a:schemeClr val="accent2">
                    <a:lumMod val="60000"/>
                    <a:lumOff val="40000"/>
                  </a:schemeClr>
                </a:solidFill>
              </a:rPr>
              <a:t>{name!=""}[1m])</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Top 5 containers by memory</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max(</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by (name))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513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986528"/>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Use cases:</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website</a:t>
            </a:r>
            <a:r>
              <a:rPr lang="en-US" sz="2800" dirty="0">
                <a:solidFill>
                  <a:schemeClr val="accent2">
                    <a:lumMod val="60000"/>
                    <a:lumOff val="40000"/>
                  </a:schemeClr>
                </a:solidFill>
              </a:rPr>
              <a:t> reachable from the outside?</a:t>
            </a:r>
          </a:p>
          <a:p>
            <a:pPr>
              <a:buFont typeface="Arial" panose="020B0604020202020204" pitchFamily="34" charset="0"/>
              <a:buChar char="•"/>
            </a:pPr>
            <a:r>
              <a:rPr lang="en-US" sz="2800" dirty="0">
                <a:solidFill>
                  <a:schemeClr val="accent2">
                    <a:lumMod val="60000"/>
                    <a:lumOff val="40000"/>
                  </a:schemeClr>
                </a:solidFill>
              </a:rPr>
              <a:t>Can I </a:t>
            </a:r>
            <a:r>
              <a:rPr lang="en-US" sz="2800" b="1" dirty="0">
                <a:solidFill>
                  <a:schemeClr val="accent2">
                    <a:lumMod val="60000"/>
                    <a:lumOff val="40000"/>
                  </a:schemeClr>
                </a:solidFill>
              </a:rPr>
              <a:t>ping a server</a:t>
            </a:r>
            <a:r>
              <a:rPr lang="en-US" sz="2800" dirty="0">
                <a:solidFill>
                  <a:schemeClr val="accent2">
                    <a:lumMod val="60000"/>
                    <a:lumOff val="40000"/>
                  </a:schemeClr>
                </a:solidFill>
              </a:rPr>
              <a:t>?</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DNS server</a:t>
            </a:r>
            <a:r>
              <a:rPr lang="en-US" sz="2800" dirty="0">
                <a:solidFill>
                  <a:schemeClr val="accent2">
                    <a:lumMod val="60000"/>
                    <a:lumOff val="40000"/>
                  </a:schemeClr>
                </a:solidFill>
              </a:rPr>
              <a:t> resolving names?</a:t>
            </a:r>
          </a:p>
          <a:p>
            <a:pPr>
              <a:buFont typeface="Arial" panose="020B0604020202020204" pitchFamily="34" charset="0"/>
              <a:buChar char="•"/>
            </a:pPr>
            <a:r>
              <a:rPr lang="en-US" sz="2800" dirty="0">
                <a:solidFill>
                  <a:schemeClr val="accent2">
                    <a:lumMod val="60000"/>
                    <a:lumOff val="40000"/>
                  </a:schemeClr>
                </a:solidFill>
              </a:rPr>
              <a:t>Is </a:t>
            </a:r>
            <a:r>
              <a:rPr lang="en-US" sz="2800" b="1" dirty="0">
                <a:solidFill>
                  <a:schemeClr val="accent2">
                    <a:lumMod val="60000"/>
                    <a:lumOff val="40000"/>
                  </a:schemeClr>
                </a:solidFill>
              </a:rPr>
              <a:t>port 443</a:t>
            </a:r>
            <a:r>
              <a:rPr lang="en-US" sz="2800" dirty="0">
                <a:solidFill>
                  <a:schemeClr val="accent2">
                    <a:lumMod val="60000"/>
                    <a:lumOff val="40000"/>
                  </a:schemeClr>
                </a:solidFill>
              </a:rPr>
              <a:t> open and serving HTTPS?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80AA08-9112-0B33-F961-23E2B5FCC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839" y="4336631"/>
            <a:ext cx="9448800" cy="5385219"/>
          </a:xfrm>
          <a:prstGeom prst="rect">
            <a:avLst/>
          </a:prstGeom>
        </p:spPr>
      </p:pic>
    </p:spTree>
    <p:extLst>
      <p:ext uri="{BB962C8B-B14F-4D97-AF65-F5344CB8AC3E}">
        <p14:creationId xmlns:p14="http://schemas.microsoft.com/office/powerpoint/2010/main" val="542262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Probe success=0 means fail  </a:t>
            </a:r>
            <a:r>
              <a:rPr lang="en-US" sz="2800" dirty="0">
                <a:solidFill>
                  <a:schemeClr val="accent2">
                    <a:lumMod val="60000"/>
                    <a:lumOff val="40000"/>
                  </a:schemeClr>
                </a:solidFill>
                <a:sym typeface="Wingdings" panose="05000000000000000000" pitchFamily="2" charset="2"/>
              </a:rPr>
              <a:t></a:t>
            </a: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 success = 1 mean okay </a:t>
            </a:r>
            <a:r>
              <a:rPr lang="en-US" sz="2800" dirty="0">
                <a:solidFill>
                  <a:schemeClr val="accent2">
                    <a:lumMod val="60000"/>
                    <a:lumOff val="40000"/>
                  </a:schemeClr>
                </a:solidFill>
                <a:sym typeface="Wingdings" panose="05000000000000000000" pitchFamily="2" charset="2"/>
              </a:rPr>
              <a:t></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Sample query in </a:t>
            </a:r>
            <a:r>
              <a:rPr lang="en-US" sz="2800" dirty="0" err="1">
                <a:solidFill>
                  <a:schemeClr val="accent2">
                    <a:lumMod val="60000"/>
                    <a:lumOff val="40000"/>
                  </a:schemeClr>
                </a:solidFill>
                <a:sym typeface="Wingdings" panose="05000000000000000000" pitchFamily="2" charset="2"/>
              </a:rPr>
              <a:t>blackbox</a:t>
            </a: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What is probe?</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r>
              <a:rPr lang="en-US" sz="2800" dirty="0">
                <a:solidFill>
                  <a:schemeClr val="accent2">
                    <a:lumMod val="60000"/>
                    <a:lumOff val="40000"/>
                  </a:schemeClr>
                </a:solidFill>
                <a:sym typeface="Wingdings" panose="05000000000000000000" pitchFamily="2" charset="2"/>
              </a:rPr>
              <a:t>A test sent to an endpoint (e.g., http://example.com) to check whether it is up and how fast it responds</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http://localhost:9115/probe?module=icmp&amp;target=digikala.com</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82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http://188.121.102.240:9115/probe?target=188.121.102.240:9082&amp;module=tcp_connect</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check port open or close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http://188.121.102.240:9115/probe?target=digikala.com&amp;module=dns_check</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a:t>
            </a:r>
            <a:r>
              <a:rPr lang="en-US" sz="2800" dirty="0" err="1">
                <a:solidFill>
                  <a:schemeClr val="accent2">
                    <a:lumMod val="60000"/>
                    <a:lumOff val="40000"/>
                  </a:schemeClr>
                </a:solidFill>
              </a:rPr>
              <a:t>dns</a:t>
            </a:r>
            <a:r>
              <a:rPr lang="en-US" sz="2800" dirty="0">
                <a:solidFill>
                  <a:schemeClr val="accent2">
                    <a:lumMod val="60000"/>
                    <a:lumOff val="40000"/>
                  </a:schemeClr>
                </a:solidFill>
              </a:rPr>
              <a:t> resolve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debug-=true show many log</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5">
                  <a:extLst>
                    <a:ext uri="{A12FA001-AC4F-418D-AE19-62706E023703}">
                      <ahyp:hlinkClr xmlns:ahyp="http://schemas.microsoft.com/office/drawing/2018/hyperlinkcolor" val="tx"/>
                    </a:ext>
                  </a:extLst>
                </a:hlinkClick>
              </a:rPr>
              <a:t>http://188.121.102.240:9115/probe?module=http_2xx&amp;target=digikala.com&amp;debug=true</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hlinkClick r:id="rId6">
                  <a:extLst>
                    <a:ext uri="{A12FA001-AC4F-418D-AE19-62706E023703}">
                      <ahyp:hlinkClr xmlns:ahyp="http://schemas.microsoft.com/office/drawing/2018/hyperlinkcolor" val="tx"/>
                    </a:ext>
                  </a:extLst>
                </a:hlinkClick>
              </a:rPr>
              <a:t>http://188.121.102.240:9115/probe?module=http_2xx&amp;target=portalcando.ir&amp;debug=true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7">
                  <a:extLst>
                    <a:ext uri="{A12FA001-AC4F-418D-AE19-62706E023703}">
                      <ahyp:hlinkClr xmlns:ahyp="http://schemas.microsoft.com/office/drawing/2018/hyperlinkcolor" val="tx"/>
                    </a:ext>
                  </a:extLst>
                </a:hlinkClick>
              </a:rPr>
              <a:t>http://188.121.102.240:9115/probe?module=asghar_ssl&amp;target=portal.cando.ac&amp;debug=true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Check </a:t>
            </a:r>
            <a:r>
              <a:rPr lang="en-US" sz="2800" dirty="0" err="1">
                <a:solidFill>
                  <a:schemeClr val="accent2">
                    <a:lumMod val="60000"/>
                    <a:lumOff val="40000"/>
                  </a:schemeClr>
                </a:solidFill>
              </a:rPr>
              <a:t>ssl</a:t>
            </a:r>
            <a:r>
              <a:rPr lang="en-US" sz="2800" dirty="0">
                <a:solidFill>
                  <a:schemeClr val="accent2">
                    <a:lumMod val="60000"/>
                    <a:lumOff val="40000"/>
                  </a:schemeClr>
                </a:solidFill>
              </a:rPr>
              <a:t> fail or </a:t>
            </a:r>
            <a:r>
              <a:rPr lang="en-US" sz="2800" dirty="0" err="1">
                <a:solidFill>
                  <a:schemeClr val="accent2">
                    <a:lumMod val="60000"/>
                    <a:lumOff val="40000"/>
                  </a:schemeClr>
                </a:solidFill>
              </a:rPr>
              <a:t>succes</a:t>
            </a: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9174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8710077"/>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Service Discovery in Prometheus?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Service discovery in Prometheus is the mechanism by which it dynamically finds targets (exporters or instrumented applications) to scrape metrics from, rather than relying only on static </a:t>
            </a:r>
            <a:r>
              <a:rPr lang="en-US" sz="2800" dirty="0" err="1">
                <a:solidFill>
                  <a:schemeClr val="accent2">
                    <a:lumMod val="60000"/>
                    <a:lumOff val="40000"/>
                  </a:schemeClr>
                </a:solidFill>
              </a:rPr>
              <a:t>configuration.This</a:t>
            </a:r>
            <a:r>
              <a:rPr lang="en-US" sz="2800" dirty="0">
                <a:solidFill>
                  <a:schemeClr val="accent2">
                    <a:lumMod val="60000"/>
                    <a:lumOff val="40000"/>
                  </a:schemeClr>
                </a:solidFill>
              </a:rPr>
              <a:t> is essential in dynamic environments like Kubernetes, where services and pods are frequently added or removed.</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rPr>
              <a:t>Kubernetes (Most Popular)Highly dynamic, uses Kubernetes API to find targets (Pods, Services, Endpoints, Nodes, etc.)</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Docker </a:t>
            </a:r>
            <a:r>
              <a:rPr lang="en-US" sz="2800" dirty="0" err="1">
                <a:solidFill>
                  <a:schemeClr val="accent2">
                    <a:lumMod val="40000"/>
                    <a:lumOff val="60000"/>
                  </a:schemeClr>
                </a:solidFill>
              </a:rPr>
              <a:t>SwarmUses</a:t>
            </a:r>
            <a:r>
              <a:rPr lang="en-US" sz="2800" dirty="0">
                <a:solidFill>
                  <a:schemeClr val="accent2">
                    <a:lumMod val="40000"/>
                    <a:lumOff val="60000"/>
                  </a:schemeClr>
                </a:solidFill>
              </a:rPr>
              <a:t> Docker labels and APIs to find services and tasks.</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Cloud Provider-</a:t>
            </a:r>
            <a:r>
              <a:rPr lang="en-US" sz="2800" dirty="0" err="1">
                <a:solidFill>
                  <a:schemeClr val="accent2">
                    <a:lumMod val="40000"/>
                    <a:lumOff val="60000"/>
                  </a:schemeClr>
                </a:solidFill>
              </a:rPr>
              <a:t>basedPrometheus</a:t>
            </a:r>
            <a:r>
              <a:rPr lang="en-US" sz="2800" dirty="0">
                <a:solidFill>
                  <a:schemeClr val="accent2">
                    <a:lumMod val="40000"/>
                    <a:lumOff val="60000"/>
                  </a:schemeClr>
                </a:solidFill>
              </a:rPr>
              <a:t> supports automatic discovery for:</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Ansible Playbook: Use Ansible to discover hosts and generate JSON files with Prometheus target definitions.</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471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677656"/>
          </a:xfrm>
          <a:prstGeom prst="rect">
            <a:avLst/>
          </a:prstGeom>
          <a:noFill/>
        </p:spPr>
        <p:txBody>
          <a:bodyPr wrap="square">
            <a:spAutoFit/>
          </a:bodyPr>
          <a:lstStyle/>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D098C8C-2A6F-67E8-794C-14CEC0C7C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01533"/>
            <a:ext cx="11544300" cy="7501159"/>
          </a:xfrm>
          <a:prstGeom prst="rect">
            <a:avLst/>
          </a:prstGeom>
        </p:spPr>
      </p:pic>
    </p:spTree>
    <p:extLst>
      <p:ext uri="{BB962C8B-B14F-4D97-AF65-F5344CB8AC3E}">
        <p14:creationId xmlns:p14="http://schemas.microsoft.com/office/powerpoint/2010/main" val="537623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263584"/>
            <a:ext cx="16660377" cy="9140964"/>
          </a:xfrm>
          <a:prstGeom prst="rect">
            <a:avLst/>
          </a:prstGeom>
          <a:noFill/>
        </p:spPr>
        <p:txBody>
          <a:bodyPr wrap="square">
            <a:spAutoFit/>
          </a:bodyPr>
          <a:lstStyle/>
          <a:p>
            <a:pPr>
              <a:buFont typeface="Arial" panose="020B0604020202020204" pitchFamily="34" charset="0"/>
              <a:buChar char="•"/>
            </a:pP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 is a Prometheus feature that allows it to read target lists (i.e. what to monitor) from JSON or YAML files. These files define the scrape targets and optional labels.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node_exporter</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files:</a:t>
            </a:r>
          </a:p>
          <a:p>
            <a:pPr>
              <a:buFont typeface="Arial" panose="020B0604020202020204" pitchFamily="34" charset="0"/>
              <a:buChar char="•"/>
            </a:pPr>
            <a:r>
              <a:rPr lang="en-US" sz="2800" dirty="0">
                <a:solidFill>
                  <a:schemeClr val="accent2">
                    <a:lumMod val="40000"/>
                    <a:lumOff val="60000"/>
                  </a:schemeClr>
                </a:solidFill>
              </a:rPr>
              <a:t>        - 'targets/</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refresh_interval</a:t>
            </a:r>
            <a:r>
              <a:rPr lang="en-US" sz="2800" dirty="0">
                <a:solidFill>
                  <a:schemeClr val="accent2">
                    <a:lumMod val="40000"/>
                    <a:lumOff val="60000"/>
                  </a:schemeClr>
                </a:solidFill>
              </a:rPr>
              <a:t>: 30s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This is file (</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r>
              <a:rPr lang="en-US" sz="2800" dirty="0">
                <a:solidFill>
                  <a:schemeClr val="accent2">
                    <a:lumMod val="40000"/>
                    <a:lumOff val="60000"/>
                  </a:schemeClr>
                </a:solidFill>
              </a:rPr>
              <a:t>    "targets": ["10.0.0.1:9100", "10.0.0.2:9100"],</a:t>
            </a:r>
          </a:p>
          <a:p>
            <a:pPr>
              <a:buFont typeface="Arial" panose="020B0604020202020204" pitchFamily="34" charset="0"/>
              <a:buChar char="•"/>
            </a:pPr>
            <a:r>
              <a:rPr lang="en-US" sz="2800" dirty="0">
                <a:solidFill>
                  <a:schemeClr val="accent2">
                    <a:lumMod val="40000"/>
                    <a:lumOff val="60000"/>
                  </a:schemeClr>
                </a:solidFill>
              </a:rPr>
              <a:t>    "labels": {</a:t>
            </a:r>
          </a:p>
          <a:p>
            <a:pPr>
              <a:buFont typeface="Arial" panose="020B0604020202020204" pitchFamily="34" charset="0"/>
              <a:buChar char="•"/>
            </a:pPr>
            <a:r>
              <a:rPr lang="en-US" sz="2800" dirty="0">
                <a:solidFill>
                  <a:schemeClr val="accent2">
                    <a:lumMod val="40000"/>
                    <a:lumOff val="60000"/>
                  </a:schemeClr>
                </a:solidFill>
              </a:rPr>
              <a:t>      "env": "production",</a:t>
            </a:r>
          </a:p>
          <a:p>
            <a:pPr>
              <a:buFont typeface="Arial" panose="020B0604020202020204" pitchFamily="34" charset="0"/>
              <a:buChar char="•"/>
            </a:pPr>
            <a:r>
              <a:rPr lang="en-US" sz="2800" dirty="0">
                <a:solidFill>
                  <a:schemeClr val="accent2">
                    <a:lumMod val="40000"/>
                    <a:lumOff val="60000"/>
                  </a:schemeClr>
                </a:solidFill>
              </a:rPr>
              <a:t>      "role": "web"</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148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655564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Prometheus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Federation is a method to aggregate and centralize metrics from multiple Prometheus servers by having one Prometheus server scrape metrics from others.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Why use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Scale Prometheus horizontally (e.g., multiple Prometheus instances collecting metrics from different clusters or regions)</a:t>
            </a:r>
          </a:p>
          <a:p>
            <a:pPr>
              <a:buFont typeface="Arial" panose="020B0604020202020204" pitchFamily="34" charset="0"/>
              <a:buChar char="•"/>
            </a:pPr>
            <a:r>
              <a:rPr lang="en-US" sz="2800" dirty="0">
                <a:solidFill>
                  <a:schemeClr val="accent2">
                    <a:lumMod val="60000"/>
                    <a:lumOff val="40000"/>
                  </a:schemeClr>
                </a:solidFill>
              </a:rPr>
              <a:t>Centralize metrics in a single Prometheus for global queries or long-term storage</a:t>
            </a:r>
          </a:p>
          <a:p>
            <a:pPr>
              <a:buFont typeface="Arial" panose="020B0604020202020204" pitchFamily="34" charset="0"/>
              <a:buChar char="•"/>
            </a:pPr>
            <a:r>
              <a:rPr lang="en-US" sz="2800" dirty="0">
                <a:solidFill>
                  <a:schemeClr val="accent2">
                    <a:lumMod val="60000"/>
                    <a:lumOff val="40000"/>
                  </a:schemeClr>
                </a:solidFill>
              </a:rPr>
              <a:t>Separate concerns: local Prometheus for scraping local targets, federated Prometheus for global visibility</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11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65779AF-CB89-3F12-722A-8A045D408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53718"/>
            <a:ext cx="13677900" cy="6857998"/>
          </a:xfrm>
          <a:prstGeom prst="rect">
            <a:avLst/>
          </a:prstGeom>
        </p:spPr>
      </p:pic>
    </p:spTree>
    <p:extLst>
      <p:ext uri="{BB962C8B-B14F-4D97-AF65-F5344CB8AC3E}">
        <p14:creationId xmlns:p14="http://schemas.microsoft.com/office/powerpoint/2010/main" val="5466114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Rules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40000"/>
                    <a:lumOff val="60000"/>
                  </a:schemeClr>
                </a:solidFill>
              </a:rPr>
              <a:t>In Prometheus, a rule is a way to process or act on time series data automatically. There are two types of rules:</a:t>
            </a:r>
            <a:endParaRPr lang="en-US" sz="2800" dirty="0"/>
          </a:p>
          <a:p>
            <a:endParaRPr lang="en-US" sz="2800" dirty="0">
              <a:solidFill>
                <a:schemeClr val="accent2">
                  <a:lumMod val="60000"/>
                  <a:lumOff val="40000"/>
                </a:schemeClr>
              </a:solidFill>
            </a:endParaRPr>
          </a:p>
          <a:p>
            <a:r>
              <a:rPr lang="en-US" sz="2800" dirty="0">
                <a:solidFill>
                  <a:schemeClr val="accent2">
                    <a:lumMod val="60000"/>
                    <a:lumOff val="40000"/>
                  </a:schemeClr>
                </a:solidFill>
              </a:rPr>
              <a:t>Why use them?</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Reduce load by reusing heavy queries</a:t>
            </a:r>
          </a:p>
          <a:p>
            <a:r>
              <a:rPr lang="en-US" sz="2800" dirty="0">
                <a:solidFill>
                  <a:schemeClr val="accent2">
                    <a:lumMod val="60000"/>
                    <a:lumOff val="40000"/>
                  </a:schemeClr>
                </a:solidFill>
              </a:rPr>
              <a:t>Create custom metrics (e.g. </a:t>
            </a:r>
            <a:r>
              <a:rPr lang="en-US" sz="2800" dirty="0" err="1">
                <a:solidFill>
                  <a:schemeClr val="accent2">
                    <a:lumMod val="60000"/>
                    <a:lumOff val="40000"/>
                  </a:schemeClr>
                </a:solidFill>
              </a:rPr>
              <a:t>http_errors_total</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 record: </a:t>
            </a:r>
            <a:r>
              <a:rPr lang="en-US" sz="2800" dirty="0" err="1">
                <a:solidFill>
                  <a:schemeClr val="accent2">
                    <a:lumMod val="60000"/>
                    <a:lumOff val="40000"/>
                  </a:schemeClr>
                </a:solidFill>
              </a:rPr>
              <a:t>job:cpu_usage:avg</a:t>
            </a:r>
            <a:endParaRPr lang="en-US" sz="2800" dirty="0">
              <a:solidFill>
                <a:schemeClr val="accent2">
                  <a:lumMod val="60000"/>
                  <a:lumOff val="40000"/>
                </a:schemeClr>
              </a:solidFill>
            </a:endParaRPr>
          </a:p>
          <a:p>
            <a:r>
              <a:rPr lang="en-US" sz="2800" dirty="0">
                <a:solidFill>
                  <a:schemeClr val="accent2">
                    <a:lumMod val="60000"/>
                    <a:lumOff val="40000"/>
                  </a:schemeClr>
                </a:solidFill>
              </a:rPr>
              <a:t>  expr: avg(rate(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[5m])) by (job)</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749879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5693866"/>
          </a:xfrm>
          <a:prstGeom prst="rect">
            <a:avLst/>
          </a:prstGeom>
          <a:noFill/>
        </p:spPr>
        <p:txBody>
          <a:bodyPr wrap="square">
            <a:spAutoFit/>
          </a:bodyPr>
          <a:lstStyle/>
          <a:p>
            <a:r>
              <a:rPr lang="en-US" sz="2800" dirty="0">
                <a:solidFill>
                  <a:schemeClr val="accent2">
                    <a:lumMod val="40000"/>
                    <a:lumOff val="60000"/>
                  </a:schemeClr>
                </a:solidFill>
              </a:rPr>
              <a:t>What is </a:t>
            </a:r>
            <a:r>
              <a:rPr lang="en-US" sz="2800" dirty="0" err="1">
                <a:solidFill>
                  <a:schemeClr val="accent2">
                    <a:lumMod val="40000"/>
                    <a:lumOff val="60000"/>
                  </a:schemeClr>
                </a:solidFill>
              </a:rPr>
              <a:t>Alertmanager</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Part of the Prometheus </a:t>
            </a:r>
            <a:r>
              <a:rPr lang="en-US" sz="2800" dirty="0" err="1">
                <a:solidFill>
                  <a:schemeClr val="accent2">
                    <a:lumMod val="40000"/>
                    <a:lumOff val="60000"/>
                  </a:schemeClr>
                </a:solidFill>
              </a:rPr>
              <a:t>ecosystemResponsible</a:t>
            </a:r>
            <a:r>
              <a:rPr lang="en-US" sz="2800" dirty="0">
                <a:solidFill>
                  <a:schemeClr val="accent2">
                    <a:lumMod val="40000"/>
                    <a:lumOff val="60000"/>
                  </a:schemeClr>
                </a:solidFill>
              </a:rPr>
              <a:t> </a:t>
            </a:r>
            <a:r>
              <a:rPr lang="en-US" sz="2800" dirty="0" err="1">
                <a:solidFill>
                  <a:schemeClr val="accent2">
                    <a:lumMod val="40000"/>
                    <a:lumOff val="60000"/>
                  </a:schemeClr>
                </a:solidFill>
              </a:rPr>
              <a:t>for:Managing</a:t>
            </a:r>
            <a:r>
              <a:rPr lang="en-US" sz="2800" dirty="0">
                <a:solidFill>
                  <a:schemeClr val="accent2">
                    <a:lumMod val="40000"/>
                    <a:lumOff val="60000"/>
                  </a:schemeClr>
                </a:solidFill>
              </a:rPr>
              <a:t> alerts sent by </a:t>
            </a:r>
            <a:r>
              <a:rPr lang="en-US" sz="2800" dirty="0" err="1">
                <a:solidFill>
                  <a:schemeClr val="accent2">
                    <a:lumMod val="40000"/>
                    <a:lumOff val="60000"/>
                  </a:schemeClr>
                </a:solidFill>
              </a:rPr>
              <a:t>PrometheusGrouping</a:t>
            </a:r>
            <a:r>
              <a:rPr lang="en-US" sz="2800" dirty="0">
                <a:solidFill>
                  <a:schemeClr val="accent2">
                    <a:lumMod val="40000"/>
                    <a:lumOff val="60000"/>
                  </a:schemeClr>
                </a:solidFill>
              </a:rPr>
              <a:t>, deduplicating, and routing </a:t>
            </a:r>
            <a:r>
              <a:rPr lang="en-US" sz="2800" dirty="0" err="1">
                <a:solidFill>
                  <a:schemeClr val="accent2">
                    <a:lumMod val="40000"/>
                    <a:lumOff val="60000"/>
                  </a:schemeClr>
                </a:solidFill>
              </a:rPr>
              <a:t>alertsSending</a:t>
            </a:r>
            <a:r>
              <a:rPr lang="en-US" sz="2800" dirty="0">
                <a:solidFill>
                  <a:schemeClr val="accent2">
                    <a:lumMod val="40000"/>
                    <a:lumOff val="60000"/>
                  </a:schemeClr>
                </a:solidFill>
              </a:rPr>
              <a:t> notifications (e.g., email, Slack, PagerDuty</a:t>
            </a:r>
            <a:r>
              <a:rPr lang="en-US" sz="2800" dirty="0"/>
              <a:t>)</a:t>
            </a:r>
          </a:p>
          <a:p>
            <a:endParaRPr lang="en-US" sz="2800" dirty="0"/>
          </a:p>
          <a:p>
            <a:endParaRPr lang="en-US" sz="2800" dirty="0"/>
          </a:p>
          <a:p>
            <a:r>
              <a:rPr lang="en-US" sz="2800" dirty="0"/>
              <a:t>[ </a:t>
            </a:r>
            <a:r>
              <a:rPr lang="en-US" sz="2800" dirty="0">
                <a:solidFill>
                  <a:schemeClr val="accent2">
                    <a:lumMod val="60000"/>
                    <a:lumOff val="40000"/>
                  </a:schemeClr>
                </a:solidFill>
              </a:rPr>
              <a:t>Prometheus ] → [ </a:t>
            </a:r>
            <a:r>
              <a:rPr lang="en-US" sz="2800" dirty="0" err="1">
                <a:solidFill>
                  <a:schemeClr val="accent2">
                    <a:lumMod val="60000"/>
                    <a:lumOff val="40000"/>
                  </a:schemeClr>
                </a:solidFill>
              </a:rPr>
              <a:t>Alertmanager</a:t>
            </a:r>
            <a:r>
              <a:rPr lang="en-US" sz="2800" dirty="0">
                <a:solidFill>
                  <a:schemeClr val="accent2">
                    <a:lumMod val="60000"/>
                    <a:lumOff val="40000"/>
                  </a:schemeClr>
                </a:solidFill>
              </a:rPr>
              <a:t> ] → [ Slack / Email / etc. ]</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pic>
        <p:nvPicPr>
          <p:cNvPr id="7" name="Picture 6">
            <a:extLst>
              <a:ext uri="{FF2B5EF4-FFF2-40B4-BE49-F238E27FC236}">
                <a16:creationId xmlns:a16="http://schemas.microsoft.com/office/drawing/2014/main" id="{7F098BCB-5C2F-E1B2-1680-305345A90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382" y="6263611"/>
            <a:ext cx="7749230" cy="3010586"/>
          </a:xfrm>
          <a:prstGeom prst="rect">
            <a:avLst/>
          </a:prstGeom>
        </p:spPr>
      </p:pic>
    </p:spTree>
    <p:extLst>
      <p:ext uri="{BB962C8B-B14F-4D97-AF65-F5344CB8AC3E}">
        <p14:creationId xmlns:p14="http://schemas.microsoft.com/office/powerpoint/2010/main" val="904500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60000"/>
                    <a:lumOff val="40000"/>
                  </a:schemeClr>
                </a:solidFill>
              </a:rPr>
              <a:t>1-Prometheus triggers alerts based on rules</a:t>
            </a:r>
          </a:p>
          <a:p>
            <a:r>
              <a:rPr lang="en-US" sz="2800" dirty="0">
                <a:solidFill>
                  <a:schemeClr val="accent2">
                    <a:lumMod val="60000"/>
                    <a:lumOff val="40000"/>
                  </a:schemeClr>
                </a:solidFill>
              </a:rPr>
              <a:t>2-Alertmanager receives them</a:t>
            </a:r>
          </a:p>
          <a:p>
            <a:r>
              <a:rPr lang="en-US" sz="2800" dirty="0">
                <a:solidFill>
                  <a:schemeClr val="accent2">
                    <a:lumMod val="60000"/>
                    <a:lumOff val="40000"/>
                  </a:schemeClr>
                </a:solidFill>
              </a:rPr>
              <a:t>3-Sends them to people or systems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Scenario:Your</a:t>
            </a:r>
            <a:r>
              <a:rPr lang="en-US" sz="2800" dirty="0">
                <a:solidFill>
                  <a:schemeClr val="accent2">
                    <a:lumMod val="60000"/>
                    <a:lumOff val="40000"/>
                  </a:schemeClr>
                </a:solidFill>
              </a:rPr>
              <a:t> server’s CPU is over 90% for 5 minutes →</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 </a:t>
            </a:r>
          </a:p>
          <a:p>
            <a:r>
              <a:rPr lang="en-US" sz="2800" dirty="0">
                <a:solidFill>
                  <a:schemeClr val="accent2">
                    <a:lumMod val="60000"/>
                    <a:lumOff val="40000"/>
                  </a:schemeClr>
                </a:solidFill>
              </a:rPr>
              <a:t>Alert is </a:t>
            </a:r>
            <a:r>
              <a:rPr lang="en-US" sz="2800" dirty="0" err="1">
                <a:solidFill>
                  <a:schemeClr val="accent2">
                    <a:lumMod val="60000"/>
                    <a:lumOff val="40000"/>
                  </a:schemeClr>
                </a:solidFill>
              </a:rPr>
              <a:t>triggeredFlow</a:t>
            </a:r>
            <a:r>
              <a:rPr lang="en-US" sz="2800" dirty="0">
                <a:solidFill>
                  <a:schemeClr val="accent2">
                    <a:lumMod val="60000"/>
                    <a:lumOff val="40000"/>
                  </a:schemeClr>
                </a:solidFill>
              </a:rPr>
              <a:t>:</a:t>
            </a:r>
          </a:p>
          <a:p>
            <a:r>
              <a:rPr lang="en-US" sz="2800" dirty="0">
                <a:solidFill>
                  <a:schemeClr val="accent2">
                    <a:lumMod val="60000"/>
                    <a:lumOff val="40000"/>
                  </a:schemeClr>
                </a:solidFill>
              </a:rPr>
              <a:t>Prometheus sees it via alert rule</a:t>
            </a:r>
          </a:p>
          <a:p>
            <a:r>
              <a:rPr lang="en-US" sz="2800" dirty="0">
                <a:solidFill>
                  <a:schemeClr val="accent2">
                    <a:lumMod val="60000"/>
                    <a:lumOff val="40000"/>
                  </a:schemeClr>
                </a:solidFill>
              </a:rPr>
              <a:t>Sends alert to </a:t>
            </a:r>
            <a:r>
              <a:rPr lang="en-US" sz="2800" dirty="0" err="1">
                <a:solidFill>
                  <a:schemeClr val="accent2">
                    <a:lumMod val="60000"/>
                    <a:lumOff val="40000"/>
                  </a:schemeClr>
                </a:solidFill>
              </a:rPr>
              <a:t>Alertmanager</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Alertmanager</a:t>
            </a:r>
            <a:r>
              <a:rPr lang="en-US" sz="2800" dirty="0">
                <a:solidFill>
                  <a:schemeClr val="accent2">
                    <a:lumMod val="60000"/>
                    <a:lumOff val="40000"/>
                  </a:schemeClr>
                </a:solidFill>
              </a:rPr>
              <a:t> sends it to Slack</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18892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832092"/>
          </a:xfrm>
          <a:prstGeom prst="rect">
            <a:avLst/>
          </a:prstGeom>
          <a:noFill/>
        </p:spPr>
        <p:txBody>
          <a:bodyPr wrap="square">
            <a:spAutoFit/>
          </a:bodyPr>
          <a:lstStyle/>
          <a:p>
            <a:r>
              <a:rPr lang="en-US" sz="2800">
                <a:solidFill>
                  <a:schemeClr val="accent2">
                    <a:lumMod val="60000"/>
                    <a:lumOff val="40000"/>
                  </a:schemeClr>
                </a:solidFill>
              </a:rPr>
              <a:t>global:</a:t>
            </a:r>
          </a:p>
          <a:p>
            <a:r>
              <a:rPr lang="en-US" sz="2800">
                <a:solidFill>
                  <a:schemeClr val="accent2">
                    <a:lumMod val="60000"/>
                    <a:lumOff val="40000"/>
                  </a:schemeClr>
                </a:solidFill>
              </a:rPr>
              <a:t>  smtp_smarthost: 'smtp.example.com:587'</a:t>
            </a:r>
          </a:p>
          <a:p>
            <a:r>
              <a:rPr lang="en-US" sz="2800">
                <a:solidFill>
                  <a:schemeClr val="accent2">
                    <a:lumMod val="60000"/>
                    <a:lumOff val="40000"/>
                  </a:schemeClr>
                </a:solidFill>
              </a:rPr>
              <a:t>  smtp_from: 'alert@example.com'</a:t>
            </a:r>
          </a:p>
          <a:p>
            <a:endParaRPr lang="en-US" sz="2800">
              <a:solidFill>
                <a:schemeClr val="accent2">
                  <a:lumMod val="60000"/>
                  <a:lumOff val="40000"/>
                </a:schemeClr>
              </a:solidFill>
            </a:endParaRPr>
          </a:p>
          <a:p>
            <a:r>
              <a:rPr lang="en-US" sz="2800">
                <a:solidFill>
                  <a:schemeClr val="accent2">
                    <a:lumMod val="60000"/>
                    <a:lumOff val="40000"/>
                  </a:schemeClr>
                </a:solidFill>
              </a:rPr>
              <a:t>route:</a:t>
            </a:r>
          </a:p>
          <a:p>
            <a:r>
              <a:rPr lang="en-US" sz="2800">
                <a:solidFill>
                  <a:schemeClr val="accent2">
                    <a:lumMod val="60000"/>
                    <a:lumOff val="40000"/>
                  </a:schemeClr>
                </a:solidFill>
              </a:rPr>
              <a:t>  receiver: 'email-notifications'</a:t>
            </a:r>
          </a:p>
          <a:p>
            <a:endParaRPr lang="en-US" sz="2800">
              <a:solidFill>
                <a:schemeClr val="accent2">
                  <a:lumMod val="60000"/>
                  <a:lumOff val="40000"/>
                </a:schemeClr>
              </a:solidFill>
            </a:endParaRPr>
          </a:p>
          <a:p>
            <a:r>
              <a:rPr lang="en-US" sz="2800">
                <a:solidFill>
                  <a:schemeClr val="accent2">
                    <a:lumMod val="60000"/>
                    <a:lumOff val="40000"/>
                  </a:schemeClr>
                </a:solidFill>
              </a:rPr>
              <a:t>receivers:</a:t>
            </a:r>
          </a:p>
          <a:p>
            <a:r>
              <a:rPr lang="en-US" sz="2800">
                <a:solidFill>
                  <a:schemeClr val="accent2">
                    <a:lumMod val="60000"/>
                    <a:lumOff val="40000"/>
                  </a:schemeClr>
                </a:solidFill>
              </a:rPr>
              <a:t>  - name: 'email-notifications'</a:t>
            </a:r>
          </a:p>
          <a:p>
            <a:r>
              <a:rPr lang="en-US" sz="2800">
                <a:solidFill>
                  <a:schemeClr val="accent2">
                    <a:lumMod val="60000"/>
                    <a:lumOff val="40000"/>
                  </a:schemeClr>
                </a:solidFill>
              </a:rPr>
              <a:t>    email_configs:</a:t>
            </a:r>
          </a:p>
          <a:p>
            <a:r>
              <a:rPr lang="en-US" sz="2800">
                <a:solidFill>
                  <a:schemeClr val="accent2">
                    <a:lumMod val="60000"/>
                    <a:lumOff val="40000"/>
                  </a:schemeClr>
                </a:solidFill>
              </a:rPr>
              <a:t>      - to: 'team@example.com'</a:t>
            </a:r>
            <a:endParaRPr lang="en-US" sz="2800" dirty="0"/>
          </a:p>
        </p:txBody>
      </p:sp>
    </p:spTree>
    <p:extLst>
      <p:ext uri="{BB962C8B-B14F-4D97-AF65-F5344CB8AC3E}">
        <p14:creationId xmlns:p14="http://schemas.microsoft.com/office/powerpoint/2010/main" val="410437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7417415"/>
          </a:xfrm>
          <a:prstGeom prst="rect">
            <a:avLst/>
          </a:prstGeom>
          <a:noFill/>
        </p:spPr>
        <p:txBody>
          <a:bodyPr wrap="square">
            <a:spAutoFit/>
          </a:bodyPr>
          <a:lstStyle/>
          <a:p>
            <a:r>
              <a:rPr lang="en-US" sz="2800" dirty="0">
                <a:solidFill>
                  <a:schemeClr val="accent2">
                    <a:lumMod val="60000"/>
                    <a:lumOff val="40000"/>
                  </a:schemeClr>
                </a:solidFill>
              </a:rPr>
              <a:t>MySQL Exporter If you’re looking to monitor MySQL performance and expose metrics for Prometheus, there’s a popular open-source tool called </a:t>
            </a:r>
            <a:r>
              <a:rPr lang="en-US" sz="2800" dirty="0" err="1">
                <a:solidFill>
                  <a:schemeClr val="accent2">
                    <a:lumMod val="60000"/>
                    <a:lumOff val="40000"/>
                  </a:schemeClr>
                </a:solidFill>
              </a:rPr>
              <a:t>mysqld_exporter</a:t>
            </a:r>
            <a:r>
              <a:rPr lang="en-US" sz="2800" dirty="0">
                <a:solidFill>
                  <a:schemeClr val="accent2">
                    <a:lumMod val="60000"/>
                    <a:lumOff val="40000"/>
                  </a:schemeClr>
                </a:solidFill>
              </a:rPr>
              <a:t> by </a:t>
            </a:r>
            <a:r>
              <a:rPr lang="en-US" sz="2800" dirty="0" err="1">
                <a:solidFill>
                  <a:schemeClr val="accent2">
                    <a:lumMod val="60000"/>
                    <a:lumOff val="40000"/>
                  </a:schemeClr>
                </a:solidFill>
              </a:rPr>
              <a:t>Prometheus.It</a:t>
            </a:r>
            <a:r>
              <a:rPr lang="en-US" sz="2800" dirty="0">
                <a:solidFill>
                  <a:schemeClr val="accent2">
                    <a:lumMod val="60000"/>
                    <a:lumOff val="40000"/>
                  </a:schemeClr>
                </a:solidFill>
              </a:rPr>
              <a:t> connects to MySQL and exports server stats (queries per second, connections, replication status, etc.) as Prometheus </a:t>
            </a:r>
            <a:r>
              <a:rPr lang="en-US" sz="2800" dirty="0" err="1">
                <a:solidFill>
                  <a:schemeClr val="accent2">
                    <a:lumMod val="60000"/>
                    <a:lumOff val="40000"/>
                  </a:schemeClr>
                </a:solidFill>
              </a:rPr>
              <a:t>metrics.Useful</a:t>
            </a:r>
            <a:r>
              <a:rPr lang="en-US" sz="2800" dirty="0">
                <a:solidFill>
                  <a:schemeClr val="accent2">
                    <a:lumMod val="60000"/>
                    <a:lumOff val="40000"/>
                  </a:schemeClr>
                </a:solidFill>
              </a:rPr>
              <a:t> for monitoring MySQL in a cloud-native environment.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146906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900697" y="763159"/>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 vs </a:t>
            </a:r>
            <a:r>
              <a:rPr lang="en-US" sz="3200" dirty="0" err="1">
                <a:solidFill>
                  <a:schemeClr val="accent2">
                    <a:lumMod val="60000"/>
                    <a:lumOff val="40000"/>
                  </a:schemeClr>
                </a:solidFill>
              </a:rPr>
              <a:t>Datasource</a:t>
            </a:r>
            <a:r>
              <a:rPr lang="en-US" sz="3200" dirty="0">
                <a:solidFill>
                  <a:schemeClr val="accent2">
                    <a:lumMod val="60000"/>
                    <a:lumOff val="40000"/>
                  </a:schemeClr>
                </a:solidFill>
              </a:rPr>
              <a:t> MySQL</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401205"/>
          </a:xfrm>
          <a:prstGeom prst="rect">
            <a:avLst/>
          </a:prstGeom>
          <a:noFill/>
        </p:spPr>
        <p:txBody>
          <a:bodyPr wrap="square">
            <a:spAutoFit/>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graphicFrame>
        <p:nvGraphicFramePr>
          <p:cNvPr id="7" name="Table 6">
            <a:extLst>
              <a:ext uri="{FF2B5EF4-FFF2-40B4-BE49-F238E27FC236}">
                <a16:creationId xmlns:a16="http://schemas.microsoft.com/office/drawing/2014/main" id="{0ED1AD1D-D04D-6AFA-9A18-1F1A93F755E3}"/>
              </a:ext>
            </a:extLst>
          </p:cNvPr>
          <p:cNvGraphicFramePr>
            <a:graphicFrameLocks noGrp="1"/>
          </p:cNvGraphicFramePr>
          <p:nvPr>
            <p:extLst>
              <p:ext uri="{D42A27DB-BD31-4B8C-83A1-F6EECF244321}">
                <p14:modId xmlns:p14="http://schemas.microsoft.com/office/powerpoint/2010/main" val="2927658380"/>
              </p:ext>
            </p:extLst>
          </p:nvPr>
        </p:nvGraphicFramePr>
        <p:xfrm>
          <a:off x="615949" y="2406650"/>
          <a:ext cx="16471899" cy="6882072"/>
        </p:xfrm>
        <a:graphic>
          <a:graphicData uri="http://schemas.openxmlformats.org/drawingml/2006/table">
            <a:tbl>
              <a:tblPr/>
              <a:tblGrid>
                <a:gridCol w="5490633">
                  <a:extLst>
                    <a:ext uri="{9D8B030D-6E8A-4147-A177-3AD203B41FA5}">
                      <a16:colId xmlns:a16="http://schemas.microsoft.com/office/drawing/2014/main" val="724763727"/>
                    </a:ext>
                  </a:extLst>
                </a:gridCol>
                <a:gridCol w="5490633">
                  <a:extLst>
                    <a:ext uri="{9D8B030D-6E8A-4147-A177-3AD203B41FA5}">
                      <a16:colId xmlns:a16="http://schemas.microsoft.com/office/drawing/2014/main" val="2471574247"/>
                    </a:ext>
                  </a:extLst>
                </a:gridCol>
                <a:gridCol w="5490633">
                  <a:extLst>
                    <a:ext uri="{9D8B030D-6E8A-4147-A177-3AD203B41FA5}">
                      <a16:colId xmlns:a16="http://schemas.microsoft.com/office/drawing/2014/main" val="478204877"/>
                    </a:ext>
                  </a:extLst>
                </a:gridCol>
              </a:tblGrid>
              <a:tr h="1147012">
                <a:tc>
                  <a:txBody>
                    <a:bodyPr/>
                    <a:lstStyle/>
                    <a:p>
                      <a:r>
                        <a:rPr lang="en-US" sz="2400">
                          <a:solidFill>
                            <a:schemeClr val="accent2">
                              <a:lumMod val="40000"/>
                              <a:lumOff val="60000"/>
                            </a:schemeClr>
                          </a:solidFill>
                        </a:rPr>
                        <a:t>Aspect</a:t>
                      </a:r>
                    </a:p>
                  </a:txBody>
                  <a:tcPr anchor="ctr">
                    <a:lnL>
                      <a:noFill/>
                    </a:lnL>
                    <a:lnR>
                      <a:noFill/>
                    </a:lnR>
                    <a:lnT>
                      <a:noFill/>
                    </a:lnT>
                    <a:lnB>
                      <a:noFill/>
                    </a:lnB>
                  </a:tcPr>
                </a:tc>
                <a:tc>
                  <a:txBody>
                    <a:bodyPr/>
                    <a:lstStyle/>
                    <a:p>
                      <a:r>
                        <a:rPr lang="en-US" sz="2400">
                          <a:solidFill>
                            <a:schemeClr val="accent2">
                              <a:lumMod val="40000"/>
                              <a:lumOff val="60000"/>
                            </a:schemeClr>
                          </a:solidFill>
                        </a:rPr>
                        <a:t>MySQL Exporter</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in Grafana</a:t>
                      </a:r>
                    </a:p>
                  </a:txBody>
                  <a:tcPr anchor="ctr">
                    <a:lnL>
                      <a:noFill/>
                    </a:lnL>
                    <a:lnR>
                      <a:noFill/>
                    </a:lnR>
                    <a:lnT>
                      <a:noFill/>
                    </a:lnT>
                    <a:lnB>
                      <a:noFill/>
                    </a:lnB>
                  </a:tcPr>
                </a:tc>
                <a:extLst>
                  <a:ext uri="{0D108BD9-81ED-4DB2-BD59-A6C34878D82A}">
                    <a16:rowId xmlns:a16="http://schemas.microsoft.com/office/drawing/2014/main" val="3750960465"/>
                  </a:ext>
                </a:extLst>
              </a:tr>
              <a:tr h="1147012">
                <a:tc>
                  <a:txBody>
                    <a:bodyPr/>
                    <a:lstStyle/>
                    <a:p>
                      <a:r>
                        <a:rPr lang="en-US" sz="2400">
                          <a:solidFill>
                            <a:schemeClr val="accent2">
                              <a:lumMod val="40000"/>
                              <a:lumOff val="60000"/>
                            </a:schemeClr>
                          </a:solidFill>
                        </a:rPr>
                        <a:t>What data is accessed?</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i="1" dirty="0">
                          <a:solidFill>
                            <a:schemeClr val="accent2">
                              <a:lumMod val="40000"/>
                              <a:lumOff val="60000"/>
                            </a:schemeClr>
                          </a:solidFill>
                        </a:rPr>
                        <a:t>server metrics</a:t>
                      </a:r>
                      <a:r>
                        <a:rPr lang="en-US" sz="2400" dirty="0">
                          <a:solidFill>
                            <a:schemeClr val="accent2">
                              <a:lumMod val="40000"/>
                              <a:lumOff val="60000"/>
                            </a:schemeClr>
                          </a:solidFill>
                        </a:rPr>
                        <a:t> (performance stats)</a:t>
                      </a:r>
                    </a:p>
                  </a:txBody>
                  <a:tcPr anchor="ctr">
                    <a:lnL>
                      <a:noFill/>
                    </a:lnL>
                    <a:lnR>
                      <a:noFill/>
                    </a:lnR>
                    <a:lnT>
                      <a:noFill/>
                    </a:lnT>
                    <a:lnB>
                      <a:noFill/>
                    </a:lnB>
                  </a:tcPr>
                </a:tc>
                <a:tc>
                  <a:txBody>
                    <a:bodyPr/>
                    <a:lstStyle/>
                    <a:p>
                      <a:r>
                        <a:rPr lang="en-US" sz="2400" dirty="0">
                          <a:solidFill>
                            <a:schemeClr val="accent2">
                              <a:lumMod val="40000"/>
                              <a:lumOff val="60000"/>
                            </a:schemeClr>
                          </a:solidFill>
                        </a:rPr>
                        <a:t>Actual </a:t>
                      </a:r>
                      <a:r>
                        <a:rPr lang="en-US" sz="2400" i="1" dirty="0">
                          <a:solidFill>
                            <a:schemeClr val="accent2">
                              <a:lumMod val="40000"/>
                              <a:lumOff val="60000"/>
                            </a:schemeClr>
                          </a:solidFill>
                        </a:rPr>
                        <a:t>data stored in MySQL tables</a:t>
                      </a:r>
                      <a:endParaRPr lang="en-US" sz="2400" dirty="0">
                        <a:solidFill>
                          <a:schemeClr val="accent2">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4236363787"/>
                  </a:ext>
                </a:extLst>
              </a:tr>
              <a:tr h="1147012">
                <a:tc>
                  <a:txBody>
                    <a:bodyPr/>
                    <a:lstStyle/>
                    <a:p>
                      <a:r>
                        <a:rPr lang="en-US" sz="2400">
                          <a:solidFill>
                            <a:schemeClr val="accent2">
                              <a:lumMod val="40000"/>
                              <a:lumOff val="60000"/>
                            </a:schemeClr>
                          </a:solidFill>
                        </a:rPr>
                        <a:t>Who consumes data?</a:t>
                      </a:r>
                    </a:p>
                  </a:txBody>
                  <a:tcPr anchor="ctr">
                    <a:lnL>
                      <a:noFill/>
                    </a:lnL>
                    <a:lnR>
                      <a:noFill/>
                    </a:lnR>
                    <a:lnT>
                      <a:noFill/>
                    </a:lnT>
                    <a:lnB>
                      <a:noFill/>
                    </a:lnB>
                  </a:tcPr>
                </a:tc>
                <a:tc>
                  <a:txBody>
                    <a:bodyPr/>
                    <a:lstStyle/>
                    <a:p>
                      <a:r>
                        <a:rPr lang="en-US" sz="2400">
                          <a:solidFill>
                            <a:schemeClr val="accent2">
                              <a:lumMod val="40000"/>
                              <a:lumOff val="60000"/>
                            </a:schemeClr>
                          </a:solidFill>
                        </a:rPr>
                        <a:t>Prometheus scrapes exporter metrics</a:t>
                      </a:r>
                    </a:p>
                  </a:txBody>
                  <a:tcPr anchor="ctr">
                    <a:lnL>
                      <a:noFill/>
                    </a:lnL>
                    <a:lnR>
                      <a:noFill/>
                    </a:lnR>
                    <a:lnT>
                      <a:noFill/>
                    </a:lnT>
                    <a:lnB>
                      <a:noFill/>
                    </a:lnB>
                  </a:tcPr>
                </a:tc>
                <a:tc>
                  <a:txBody>
                    <a:bodyPr/>
                    <a:lstStyle/>
                    <a:p>
                      <a:r>
                        <a:rPr lang="en-US" sz="2400" dirty="0">
                          <a:solidFill>
                            <a:schemeClr val="accent2">
                              <a:lumMod val="40000"/>
                              <a:lumOff val="60000"/>
                            </a:schemeClr>
                          </a:solidFill>
                        </a:rPr>
                        <a:t>Grafana queries MySQL directly with SQL</a:t>
                      </a:r>
                    </a:p>
                  </a:txBody>
                  <a:tcPr anchor="ctr">
                    <a:lnL>
                      <a:noFill/>
                    </a:lnL>
                    <a:lnR>
                      <a:noFill/>
                    </a:lnR>
                    <a:lnT>
                      <a:noFill/>
                    </a:lnT>
                    <a:lnB>
                      <a:noFill/>
                    </a:lnB>
                  </a:tcPr>
                </a:tc>
                <a:extLst>
                  <a:ext uri="{0D108BD9-81ED-4DB2-BD59-A6C34878D82A}">
                    <a16:rowId xmlns:a16="http://schemas.microsoft.com/office/drawing/2014/main" val="3368614368"/>
                  </a:ext>
                </a:extLst>
              </a:tr>
              <a:tr h="1147012">
                <a:tc>
                  <a:txBody>
                    <a:bodyPr/>
                    <a:lstStyle/>
                    <a:p>
                      <a:r>
                        <a:rPr lang="en-US" sz="2400">
                          <a:solidFill>
                            <a:schemeClr val="accent2">
                              <a:lumMod val="40000"/>
                              <a:lumOff val="60000"/>
                            </a:schemeClr>
                          </a:solidFill>
                        </a:rPr>
                        <a:t>Typical output</a:t>
                      </a:r>
                    </a:p>
                  </a:txBody>
                  <a:tcPr anchor="ctr">
                    <a:lnL>
                      <a:noFill/>
                    </a:lnL>
                    <a:lnR>
                      <a:noFill/>
                    </a:lnR>
                    <a:lnT>
                      <a:noFill/>
                    </a:lnT>
                    <a:lnB>
                      <a:noFill/>
                    </a:lnB>
                  </a:tcPr>
                </a:tc>
                <a:tc>
                  <a:txBody>
                    <a:bodyPr/>
                    <a:lstStyle/>
                    <a:p>
                      <a:r>
                        <a:rPr lang="en-US" sz="2400" dirty="0">
                          <a:solidFill>
                            <a:schemeClr val="accent2">
                              <a:lumMod val="40000"/>
                              <a:lumOff val="60000"/>
                            </a:schemeClr>
                          </a:solidFill>
                        </a:rPr>
                        <a:t>Metrics in Prometheus format (time-series data)</a:t>
                      </a:r>
                    </a:p>
                  </a:txBody>
                  <a:tcPr anchor="ctr">
                    <a:lnL>
                      <a:noFill/>
                    </a:lnL>
                    <a:lnR>
                      <a:noFill/>
                    </a:lnR>
                    <a:lnT>
                      <a:noFill/>
                    </a:lnT>
                    <a:lnB>
                      <a:noFill/>
                    </a:lnB>
                  </a:tcPr>
                </a:tc>
                <a:tc>
                  <a:txBody>
                    <a:bodyPr/>
                    <a:lstStyle/>
                    <a:p>
                      <a:r>
                        <a:rPr lang="en-US" sz="2400" dirty="0">
                          <a:solidFill>
                            <a:schemeClr val="accent2">
                              <a:lumMod val="40000"/>
                              <a:lumOff val="60000"/>
                            </a:schemeClr>
                          </a:solidFill>
                        </a:rPr>
                        <a:t>Query results (tabular data)</a:t>
                      </a:r>
                    </a:p>
                  </a:txBody>
                  <a:tcPr anchor="ctr">
                    <a:lnL>
                      <a:noFill/>
                    </a:lnL>
                    <a:lnR>
                      <a:noFill/>
                    </a:lnR>
                    <a:lnT>
                      <a:noFill/>
                    </a:lnT>
                    <a:lnB>
                      <a:noFill/>
                    </a:lnB>
                  </a:tcPr>
                </a:tc>
                <a:extLst>
                  <a:ext uri="{0D108BD9-81ED-4DB2-BD59-A6C34878D82A}">
                    <a16:rowId xmlns:a16="http://schemas.microsoft.com/office/drawing/2014/main" val="2638177784"/>
                  </a:ext>
                </a:extLst>
              </a:tr>
              <a:tr h="1147012">
                <a:tc>
                  <a:txBody>
                    <a:bodyPr/>
                    <a:lstStyle/>
                    <a:p>
                      <a:r>
                        <a:rPr lang="en-US" sz="2400">
                          <a:solidFill>
                            <a:schemeClr val="accent2">
                              <a:lumMod val="40000"/>
                              <a:lumOff val="60000"/>
                            </a:schemeClr>
                          </a:solidFill>
                        </a:rPr>
                        <a:t>Usage scenario</a:t>
                      </a:r>
                    </a:p>
                  </a:txBody>
                  <a:tcPr anchor="ctr">
                    <a:lnL>
                      <a:noFill/>
                    </a:lnL>
                    <a:lnR>
                      <a:noFill/>
                    </a:lnR>
                    <a:lnT>
                      <a:noFill/>
                    </a:lnT>
                    <a:lnB>
                      <a:noFill/>
                    </a:lnB>
                  </a:tcPr>
                </a:tc>
                <a:tc>
                  <a:txBody>
                    <a:bodyPr/>
                    <a:lstStyle/>
                    <a:p>
                      <a:r>
                        <a:rPr lang="en-US" sz="2400">
                          <a:solidFill>
                            <a:schemeClr val="accent2">
                              <a:lumMod val="40000"/>
                              <a:lumOff val="60000"/>
                            </a:schemeClr>
                          </a:solidFill>
                        </a:rPr>
                        <a:t>Infrastructure monitoring</a:t>
                      </a:r>
                    </a:p>
                  </a:txBody>
                  <a:tcPr anchor="ctr">
                    <a:lnL>
                      <a:noFill/>
                    </a:lnL>
                    <a:lnR>
                      <a:noFill/>
                    </a:lnR>
                    <a:lnT>
                      <a:noFill/>
                    </a:lnT>
                    <a:lnB>
                      <a:noFill/>
                    </a:lnB>
                  </a:tcPr>
                </a:tc>
                <a:tc>
                  <a:txBody>
                    <a:bodyPr/>
                    <a:lstStyle/>
                    <a:p>
                      <a:r>
                        <a:rPr lang="en-US" sz="2400" dirty="0">
                          <a:solidFill>
                            <a:schemeClr val="accent2">
                              <a:lumMod val="40000"/>
                              <a:lumOff val="60000"/>
                            </a:schemeClr>
                          </a:solidFill>
                        </a:rPr>
                        <a:t>Business data visualization and reporting</a:t>
                      </a:r>
                    </a:p>
                  </a:txBody>
                  <a:tcPr anchor="ctr">
                    <a:lnL>
                      <a:noFill/>
                    </a:lnL>
                    <a:lnR>
                      <a:noFill/>
                    </a:lnR>
                    <a:lnT>
                      <a:noFill/>
                    </a:lnT>
                    <a:lnB>
                      <a:noFill/>
                    </a:lnB>
                  </a:tcPr>
                </a:tc>
                <a:extLst>
                  <a:ext uri="{0D108BD9-81ED-4DB2-BD59-A6C34878D82A}">
                    <a16:rowId xmlns:a16="http://schemas.microsoft.com/office/drawing/2014/main" val="788134722"/>
                  </a:ext>
                </a:extLst>
              </a:tr>
              <a:tr h="1147012">
                <a:tc>
                  <a:txBody>
                    <a:bodyPr/>
                    <a:lstStyle/>
                    <a:p>
                      <a:r>
                        <a:rPr lang="en-US" sz="2400">
                          <a:solidFill>
                            <a:schemeClr val="accent2">
                              <a:lumMod val="40000"/>
                              <a:lumOff val="60000"/>
                            </a:schemeClr>
                          </a:solidFill>
                        </a:rPr>
                        <a:t>Setup complexity</a:t>
                      </a:r>
                    </a:p>
                  </a:txBody>
                  <a:tcPr anchor="ctr">
                    <a:lnL>
                      <a:noFill/>
                    </a:lnL>
                    <a:lnR>
                      <a:noFill/>
                    </a:lnR>
                    <a:lnT>
                      <a:noFill/>
                    </a:lnT>
                    <a:lnB>
                      <a:noFill/>
                    </a:lnB>
                  </a:tcPr>
                </a:tc>
                <a:tc>
                  <a:txBody>
                    <a:bodyPr/>
                    <a:lstStyle/>
                    <a:p>
                      <a:r>
                        <a:rPr lang="en-US" sz="2400">
                          <a:solidFill>
                            <a:schemeClr val="accent2">
                              <a:lumMod val="40000"/>
                              <a:lumOff val="60000"/>
                            </a:schemeClr>
                          </a:solidFill>
                        </a:rPr>
                        <a:t>Requires running exporter service + Prometheus</a:t>
                      </a:r>
                    </a:p>
                  </a:txBody>
                  <a:tcPr anchor="ctr">
                    <a:lnL>
                      <a:noFill/>
                    </a:lnL>
                    <a:lnR>
                      <a:noFill/>
                    </a:lnR>
                    <a:lnT>
                      <a:noFill/>
                    </a:lnT>
                    <a:lnB>
                      <a:noFill/>
                    </a:lnB>
                  </a:tcPr>
                </a:tc>
                <a:tc>
                  <a:txBody>
                    <a:bodyPr/>
                    <a:lstStyle/>
                    <a:p>
                      <a:r>
                        <a:rPr lang="en-US" sz="2400" dirty="0">
                          <a:solidFill>
                            <a:schemeClr val="accent2">
                              <a:lumMod val="40000"/>
                              <a:lumOff val="60000"/>
                            </a:schemeClr>
                          </a:solidFill>
                        </a:rPr>
                        <a:t>Connect directly via Grafana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settings</a:t>
                      </a:r>
                    </a:p>
                  </a:txBody>
                  <a:tcPr anchor="ctr">
                    <a:lnL>
                      <a:noFill/>
                    </a:lnL>
                    <a:lnR>
                      <a:noFill/>
                    </a:lnR>
                    <a:lnT>
                      <a:noFill/>
                    </a:lnT>
                    <a:lnB>
                      <a:noFill/>
                    </a:lnB>
                  </a:tcPr>
                </a:tc>
                <a:extLst>
                  <a:ext uri="{0D108BD9-81ED-4DB2-BD59-A6C34878D82A}">
                    <a16:rowId xmlns:a16="http://schemas.microsoft.com/office/drawing/2014/main" val="3858557413"/>
                  </a:ext>
                </a:extLst>
              </a:tr>
            </a:tbl>
          </a:graphicData>
        </a:graphic>
      </p:graphicFrame>
    </p:spTree>
    <p:extLst>
      <p:ext uri="{BB962C8B-B14F-4D97-AF65-F5344CB8AC3E}">
        <p14:creationId xmlns:p14="http://schemas.microsoft.com/office/powerpoint/2010/main" val="25241127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10125849"/>
          </a:xfrm>
          <a:prstGeom prst="rect">
            <a:avLst/>
          </a:prstGeom>
          <a:noFill/>
        </p:spPr>
        <p:txBody>
          <a:bodyPr wrap="square">
            <a:spAutoFit/>
          </a:bodyPr>
          <a:lstStyle/>
          <a:p>
            <a:r>
              <a:rPr lang="en-US" dirty="0">
                <a:solidFill>
                  <a:schemeClr val="accent2">
                    <a:lumMod val="60000"/>
                    <a:lumOff val="40000"/>
                  </a:schemeClr>
                </a:solidFill>
              </a:rPr>
              <a:t>CREATE USER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 IDENTIFIED BY '</a:t>
            </a:r>
            <a:r>
              <a:rPr lang="en-US" dirty="0" err="1">
                <a:solidFill>
                  <a:schemeClr val="accent2">
                    <a:lumMod val="60000"/>
                    <a:lumOff val="40000"/>
                  </a:schemeClr>
                </a:solidFill>
              </a:rPr>
              <a:t>your_password</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GRANT PROCESS, REPLICATION CLIENT, SELECT ON *.* TO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FLUSH PRIVILEGES;</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PROCESS, REPLICATION CLIENT, </a:t>
            </a:r>
            <a:r>
              <a:rPr lang="en-US" dirty="0" err="1">
                <a:solidFill>
                  <a:schemeClr val="accent2">
                    <a:lumMod val="60000"/>
                    <a:lumOff val="40000"/>
                  </a:schemeClr>
                </a:solidFill>
              </a:rPr>
              <a:t>SELECT:These</a:t>
            </a:r>
            <a:r>
              <a:rPr lang="en-US" dirty="0">
                <a:solidFill>
                  <a:schemeClr val="accent2">
                    <a:lumMod val="60000"/>
                    <a:lumOff val="40000"/>
                  </a:schemeClr>
                </a:solidFill>
              </a:rPr>
              <a:t> are the specific privileges being granted to the user </a:t>
            </a:r>
            <a:r>
              <a:rPr lang="en-US" dirty="0" err="1">
                <a:solidFill>
                  <a:schemeClr val="accent2">
                    <a:lumMod val="60000"/>
                    <a:lumOff val="40000"/>
                  </a:schemeClr>
                </a:solidFill>
              </a:rPr>
              <a:t>mysqld_exporter</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err="1">
                <a:solidFill>
                  <a:schemeClr val="accent2">
                    <a:lumMod val="60000"/>
                    <a:lumOff val="40000"/>
                  </a:schemeClr>
                </a:solidFill>
              </a:rPr>
              <a:t>PROCESS:Allows</a:t>
            </a:r>
            <a:r>
              <a:rPr lang="en-US" dirty="0">
                <a:solidFill>
                  <a:schemeClr val="accent2">
                    <a:lumMod val="60000"/>
                    <a:lumOff val="40000"/>
                  </a:schemeClr>
                </a:solidFill>
              </a:rPr>
              <a:t> the user to see information about running threads/processes on the MySQL server. This is important to get details like active queries, status of server threads, which are useful for monitoring.</a:t>
            </a:r>
          </a:p>
          <a:p>
            <a:r>
              <a:rPr lang="en-US" dirty="0">
                <a:solidFill>
                  <a:schemeClr val="accent2">
                    <a:lumMod val="60000"/>
                    <a:lumOff val="40000"/>
                  </a:schemeClr>
                </a:solidFill>
              </a:rPr>
              <a:t>REPLICATION </a:t>
            </a:r>
            <a:r>
              <a:rPr lang="en-US" dirty="0" err="1">
                <a:solidFill>
                  <a:schemeClr val="accent2">
                    <a:lumMod val="60000"/>
                    <a:lumOff val="40000"/>
                  </a:schemeClr>
                </a:solidFill>
              </a:rPr>
              <a:t>CLIENT:Allows</a:t>
            </a:r>
            <a:r>
              <a:rPr lang="en-US" dirty="0">
                <a:solidFill>
                  <a:schemeClr val="accent2">
                    <a:lumMod val="60000"/>
                    <a:lumOff val="40000"/>
                  </a:schemeClr>
                </a:solidFill>
              </a:rPr>
              <a:t> the user to ask the server about its replication status and control replication connections (important if you’re monitoring replication lag and related metrics).</a:t>
            </a:r>
          </a:p>
          <a:p>
            <a:r>
              <a:rPr lang="en-US" dirty="0" err="1">
                <a:solidFill>
                  <a:schemeClr val="accent2">
                    <a:lumMod val="60000"/>
                    <a:lumOff val="40000"/>
                  </a:schemeClr>
                </a:solidFill>
              </a:rPr>
              <a:t>SELECT:Gives</a:t>
            </a:r>
            <a:r>
              <a:rPr lang="en-US" dirty="0">
                <a:solidFill>
                  <a:schemeClr val="accent2">
                    <a:lumMod val="60000"/>
                    <a:lumOff val="40000"/>
                  </a:schemeClr>
                </a:solidFill>
              </a:rPr>
              <a:t> permission to perform SELECT queries (read-only) on tables. This is necessary because the exporter reads data from MySQL’s internal performance tables and schemas.</a:t>
            </a:r>
          </a:p>
          <a:p>
            <a:endParaRPr lang="en-US" dirty="0">
              <a:solidFill>
                <a:schemeClr val="accent2">
                  <a:lumMod val="60000"/>
                  <a:lumOff val="40000"/>
                </a:schemeClr>
              </a:solidFill>
            </a:endParaRPr>
          </a:p>
          <a:p>
            <a:r>
              <a:rPr lang="en-US" dirty="0">
                <a:solidFill>
                  <a:schemeClr val="accent2">
                    <a:lumMod val="60000"/>
                    <a:lumOff val="40000"/>
                  </a:schemeClr>
                </a:solidFill>
              </a:rPr>
              <a:t>[client]</a:t>
            </a:r>
          </a:p>
          <a:p>
            <a:r>
              <a:rPr lang="en-US" dirty="0">
                <a:solidFill>
                  <a:schemeClr val="accent2">
                    <a:lumMod val="60000"/>
                    <a:lumOff val="40000"/>
                  </a:schemeClr>
                </a:solidFill>
              </a:rPr>
              <a:t>user=</a:t>
            </a:r>
            <a:r>
              <a:rPr lang="en-US" dirty="0" err="1">
                <a:solidFill>
                  <a:schemeClr val="accent2">
                    <a:lumMod val="60000"/>
                    <a:lumOff val="40000"/>
                  </a:schemeClr>
                </a:solidFill>
              </a:rPr>
              <a:t>mysqld_exporter</a:t>
            </a:r>
            <a:endParaRPr lang="en-US" dirty="0">
              <a:solidFill>
                <a:schemeClr val="accent2">
                  <a:lumMod val="60000"/>
                  <a:lumOff val="40000"/>
                </a:schemeClr>
              </a:solidFill>
            </a:endParaRPr>
          </a:p>
          <a:p>
            <a:r>
              <a:rPr lang="en-US" dirty="0">
                <a:solidFill>
                  <a:schemeClr val="accent2">
                    <a:lumMod val="60000"/>
                    <a:lumOff val="40000"/>
                  </a:schemeClr>
                </a:solidFill>
              </a:rPr>
              <a:t>password=</a:t>
            </a:r>
            <a:r>
              <a:rPr lang="en-US" dirty="0" err="1">
                <a:solidFill>
                  <a:schemeClr val="accent2">
                    <a:lumMod val="60000"/>
                    <a:lumOff val="40000"/>
                  </a:schemeClr>
                </a:solidFill>
              </a:rPr>
              <a:t>your_password</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t>
            </a:r>
            <a:r>
              <a:rPr lang="en-US" dirty="0" err="1">
                <a:solidFill>
                  <a:schemeClr val="accent2">
                    <a:lumMod val="60000"/>
                    <a:lumOff val="40000"/>
                  </a:schemeClr>
                </a:solidFill>
              </a:rPr>
              <a:t>mysqld_exporter</a:t>
            </a:r>
            <a:r>
              <a:rPr lang="en-US" dirty="0">
                <a:solidFill>
                  <a:schemeClr val="accent2">
                    <a:lumMod val="60000"/>
                    <a:lumOff val="40000"/>
                  </a:schemeClr>
                </a:solidFill>
              </a:rPr>
              <a:t> --config.my-</a:t>
            </a:r>
            <a:r>
              <a:rPr lang="en-US" dirty="0" err="1">
                <a:solidFill>
                  <a:schemeClr val="accent2">
                    <a:lumMod val="60000"/>
                    <a:lumOff val="40000"/>
                  </a:schemeClr>
                </a:solidFill>
              </a:rPr>
              <a:t>cnf</a:t>
            </a:r>
            <a:r>
              <a:rPr lang="en-US" dirty="0">
                <a:solidFill>
                  <a:schemeClr val="accent2">
                    <a:lumMod val="60000"/>
                    <a:lumOff val="40000"/>
                  </a:schemeClr>
                </a:solidFill>
              </a:rPr>
              <a:t>=./</a:t>
            </a:r>
            <a:r>
              <a:rPr lang="en-US" dirty="0" err="1">
                <a:solidFill>
                  <a:schemeClr val="accent2">
                    <a:lumMod val="60000"/>
                    <a:lumOff val="40000"/>
                  </a:schemeClr>
                </a:solidFill>
              </a:rPr>
              <a:t>my.conf</a:t>
            </a:r>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Add in </a:t>
            </a:r>
            <a:r>
              <a:rPr lang="en-US" dirty="0" err="1">
                <a:solidFill>
                  <a:schemeClr val="accent2">
                    <a:lumMod val="60000"/>
                    <a:lumOff val="40000"/>
                  </a:schemeClr>
                </a:solidFill>
              </a:rPr>
              <a:t>Prometheus.ym</a:t>
            </a:r>
            <a:r>
              <a:rPr lang="en-US" dirty="0">
                <a:solidFill>
                  <a:schemeClr val="accent2">
                    <a:lumMod val="60000"/>
                    <a:lumOff val="40000"/>
                  </a:schemeClr>
                </a:solidFill>
              </a:rPr>
              <a:t> as target</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866414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 </a:t>
            </a:r>
            <a:r>
              <a:rPr lang="en-US" sz="3200" dirty="0" err="1">
                <a:solidFill>
                  <a:schemeClr val="accent2">
                    <a:lumMod val="60000"/>
                    <a:lumOff val="40000"/>
                  </a:schemeClr>
                </a:solidFill>
              </a:rPr>
              <a:t>promtail</a:t>
            </a:r>
            <a:r>
              <a:rPr lang="en-US" sz="3200" dirty="0">
                <a:solidFill>
                  <a:schemeClr val="accent2">
                    <a:lumMod val="60000"/>
                    <a:lumOff val="40000"/>
                  </a:schemeClr>
                </a:solidFill>
              </a:rPr>
              <a:t> Grafana schema</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693866"/>
          </a:xfrm>
          <a:prstGeom prst="rect">
            <a:avLst/>
          </a:prstGeom>
          <a:noFill/>
        </p:spPr>
        <p:txBody>
          <a:bodyPr wrap="square">
            <a:spAutoFit/>
          </a:bodyPr>
          <a:lstStyle/>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ABE29CB8-9D54-6017-1879-863949EAB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50" y="2940050"/>
            <a:ext cx="11658600" cy="5980838"/>
          </a:xfrm>
          <a:prstGeom prst="rect">
            <a:avLst/>
          </a:prstGeom>
        </p:spPr>
      </p:pic>
    </p:spTree>
    <p:extLst>
      <p:ext uri="{BB962C8B-B14F-4D97-AF65-F5344CB8AC3E}">
        <p14:creationId xmlns:p14="http://schemas.microsoft.com/office/powerpoint/2010/main" val="1889331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5909310"/>
          </a:xfrm>
          <a:prstGeom prst="rect">
            <a:avLst/>
          </a:prstGeom>
          <a:noFill/>
        </p:spPr>
        <p:txBody>
          <a:bodyPr wrap="square">
            <a:spAutoFit/>
          </a:bodyPr>
          <a:lstStyle/>
          <a:p>
            <a:r>
              <a:rPr lang="en-US" sz="2800" b="1" dirty="0">
                <a:solidFill>
                  <a:schemeClr val="accent2">
                    <a:lumMod val="60000"/>
                    <a:lumOff val="40000"/>
                  </a:schemeClr>
                </a:solidFill>
              </a:rPr>
              <a:t>What is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Loki</a:t>
            </a:r>
            <a:r>
              <a:rPr lang="en-US" sz="2800" dirty="0">
                <a:solidFill>
                  <a:schemeClr val="accent2">
                    <a:lumMod val="60000"/>
                    <a:lumOff val="40000"/>
                  </a:schemeClr>
                </a:solidFill>
              </a:rPr>
              <a:t> is an open-source </a:t>
            </a:r>
            <a:r>
              <a:rPr lang="en-US" sz="2800" b="1" dirty="0">
                <a:solidFill>
                  <a:schemeClr val="accent2">
                    <a:lumMod val="60000"/>
                    <a:lumOff val="40000"/>
                  </a:schemeClr>
                </a:solidFill>
              </a:rPr>
              <a:t>log aggregation system</a:t>
            </a:r>
            <a:r>
              <a:rPr lang="en-US" sz="2800" dirty="0">
                <a:solidFill>
                  <a:schemeClr val="accent2">
                    <a:lumMod val="60000"/>
                    <a:lumOff val="40000"/>
                  </a:schemeClr>
                </a:solidFill>
              </a:rPr>
              <a:t> created by Grafana Labs. It’s designed to collect, store, and query logs from your applications and infrastructure — but with a very efficient, cost-effective, and scalable approach.</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72756CDE-717B-E9C1-742E-C78566FBE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550" y="4958203"/>
            <a:ext cx="4733925" cy="4042504"/>
          </a:xfrm>
          <a:prstGeom prst="rect">
            <a:avLst/>
          </a:prstGeom>
        </p:spPr>
      </p:pic>
    </p:spTree>
    <p:extLst>
      <p:ext uri="{BB962C8B-B14F-4D97-AF65-F5344CB8AC3E}">
        <p14:creationId xmlns:p14="http://schemas.microsoft.com/office/powerpoint/2010/main" val="2225583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0095071"/>
          </a:xfrm>
          <a:prstGeom prst="rect">
            <a:avLst/>
          </a:prstGeom>
          <a:noFill/>
        </p:spPr>
        <p:txBody>
          <a:bodyPr wrap="square">
            <a:spAutoFit/>
          </a:bodyPr>
          <a:lstStyle/>
          <a:p>
            <a:r>
              <a:rPr lang="en-US" sz="2800" b="1" dirty="0">
                <a:solidFill>
                  <a:schemeClr val="accent2">
                    <a:lumMod val="60000"/>
                    <a:lumOff val="40000"/>
                  </a:schemeClr>
                </a:solidFill>
              </a:rPr>
              <a:t>Purpose:</a:t>
            </a:r>
          </a:p>
          <a:p>
            <a:r>
              <a:rPr lang="en-US" sz="2800" b="1" dirty="0">
                <a:solidFill>
                  <a:schemeClr val="accent2">
                    <a:lumMod val="60000"/>
                    <a:lumOff val="40000"/>
                  </a:schemeClr>
                </a:solidFill>
              </a:rPr>
              <a:t>Loki is made to aggregate and search logs from many sources, similar to tools like Elasticsearch + Kibana, but it’s built to be simpler and cheaper to operate.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works:</a:t>
            </a:r>
          </a:p>
          <a:p>
            <a:r>
              <a:rPr lang="en-US" sz="2800" b="1" dirty="0">
                <a:solidFill>
                  <a:schemeClr val="accent2">
                    <a:lumMod val="60000"/>
                    <a:lumOff val="40000"/>
                  </a:schemeClr>
                </a:solidFill>
              </a:rPr>
              <a:t>Unlike traditional logging systems that index the full contents of logs (which can be very expensive and resource-heavy), Loki indexes only metadata (labels) like application name, instance, or environment, and stores the actual log content compressed and </a:t>
            </a:r>
            <a:r>
              <a:rPr lang="en-US" sz="2800" b="1" dirty="0" err="1">
                <a:solidFill>
                  <a:schemeClr val="accent2">
                    <a:lumMod val="60000"/>
                    <a:lumOff val="40000"/>
                  </a:schemeClr>
                </a:solidFill>
              </a:rPr>
              <a:t>unindexed.This</a:t>
            </a:r>
            <a:r>
              <a:rPr lang="en-US" sz="2800" b="1" dirty="0">
                <a:solidFill>
                  <a:schemeClr val="accent2">
                    <a:lumMod val="60000"/>
                    <a:lumOff val="40000"/>
                  </a:schemeClr>
                </a:solidFill>
              </a:rPr>
              <a:t> makes Loki much more efficient in terms of storage and performance, especially for large volumes of logs.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Integration with Grafana:</a:t>
            </a:r>
          </a:p>
          <a:p>
            <a:r>
              <a:rPr lang="en-US" sz="2800" b="1" dirty="0">
                <a:solidFill>
                  <a:schemeClr val="accent2">
                    <a:lumMod val="60000"/>
                    <a:lumOff val="40000"/>
                  </a:schemeClr>
                </a:solidFill>
              </a:rPr>
              <a:t>Loki integrates seamlessly with Grafana — you can visualize logs alongside your metrics in unified </a:t>
            </a:r>
            <a:r>
              <a:rPr lang="en-US" sz="2800" b="1" dirty="0" err="1">
                <a:solidFill>
                  <a:schemeClr val="accent2">
                    <a:lumMod val="60000"/>
                    <a:lumOff val="40000"/>
                  </a:schemeClr>
                </a:solidFill>
              </a:rPr>
              <a:t>dashboards.Inspiration:Loki</a:t>
            </a:r>
            <a:r>
              <a:rPr lang="en-US" sz="2800" b="1" dirty="0">
                <a:solidFill>
                  <a:schemeClr val="accent2">
                    <a:lumMod val="60000"/>
                    <a:lumOff val="40000"/>
                  </a:schemeClr>
                </a:solidFill>
              </a:rPr>
              <a:t> was inspired by Prometheus, which indexes time series metrics using labels. Loki applies a similar idea for logs.</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34937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3970318"/>
          </a:xfrm>
          <a:prstGeom prst="rect">
            <a:avLst/>
          </a:prstGeom>
          <a:noFill/>
        </p:spPr>
        <p:txBody>
          <a:bodyPr wrap="square">
            <a:spAutoFit/>
          </a:bodyPr>
          <a:lstStyle/>
          <a:p>
            <a:r>
              <a:rPr lang="en-US" sz="2800" b="1" dirty="0">
                <a:solidFill>
                  <a:schemeClr val="accent2">
                    <a:lumMod val="60000"/>
                    <a:lumOff val="40000"/>
                  </a:schemeClr>
                </a:solidFill>
              </a:rPr>
              <a:t>Why use Loki?</a:t>
            </a:r>
          </a:p>
          <a:p>
            <a:r>
              <a:rPr lang="en-US" sz="2800" b="1" dirty="0">
                <a:solidFill>
                  <a:schemeClr val="accent2">
                    <a:lumMod val="60000"/>
                    <a:lumOff val="40000"/>
                  </a:schemeClr>
                </a:solidFill>
              </a:rPr>
              <a:t>1-Cost-effective: Lower storage and operational costs compared to traditional log systems.</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2-Easy to use: Tight integration with Grafana makes log exploration intuitive.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3-Scalable: Designed for large-scale log aggregation.</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4-Multi-tenant support: Can separate logs by team or environment easily.</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530516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00573" y="1832668"/>
            <a:ext cx="15278100" cy="7478970"/>
          </a:xfrm>
          <a:prstGeom prst="rect">
            <a:avLst/>
          </a:prstGeom>
          <a:noFill/>
        </p:spPr>
        <p:txBody>
          <a:bodyPr wrap="square">
            <a:spAutoFit/>
          </a:bodyPr>
          <a:lstStyle/>
          <a:p>
            <a:r>
              <a:rPr lang="en-US" sz="1200" b="1" dirty="0" err="1">
                <a:solidFill>
                  <a:schemeClr val="accent2">
                    <a:lumMod val="60000"/>
                    <a:lumOff val="40000"/>
                  </a:schemeClr>
                </a:solidFill>
              </a:rPr>
              <a:t>auth_enabled</a:t>
            </a:r>
            <a:r>
              <a:rPr lang="en-US" sz="1200" b="1" dirty="0">
                <a:solidFill>
                  <a:schemeClr val="accent2">
                    <a:lumMod val="60000"/>
                    <a:lumOff val="40000"/>
                  </a:schemeClr>
                </a:solidFill>
              </a:rPr>
              <a:t>: false                  # Disable authentication; no login needed to access Loki</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server:                             # Server settings for Loki</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http_listen_port</a:t>
            </a:r>
            <a:r>
              <a:rPr lang="en-US" sz="1200" b="1" dirty="0">
                <a:solidFill>
                  <a:schemeClr val="accent2">
                    <a:lumMod val="60000"/>
                    <a:lumOff val="40000"/>
                  </a:schemeClr>
                </a:solidFill>
              </a:rPr>
              <a:t>: 3100            # HTTP port Loki listens on (for API requests)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grpc_listen_port</a:t>
            </a:r>
            <a:r>
              <a:rPr lang="en-US" sz="1200" b="1" dirty="0">
                <a:solidFill>
                  <a:schemeClr val="accent2">
                    <a:lumMod val="60000"/>
                    <a:lumOff val="40000"/>
                  </a:schemeClr>
                </a:solidFill>
              </a:rPr>
              <a:t>: 9095            # </a:t>
            </a:r>
            <a:r>
              <a:rPr lang="en-US" sz="1200" b="1" dirty="0" err="1">
                <a:solidFill>
                  <a:schemeClr val="accent2">
                    <a:lumMod val="60000"/>
                    <a:lumOff val="40000"/>
                  </a:schemeClr>
                </a:solidFill>
              </a:rPr>
              <a:t>gRPC</a:t>
            </a:r>
            <a:r>
              <a:rPr lang="en-US" sz="1200" b="1" dirty="0">
                <a:solidFill>
                  <a:schemeClr val="accent2">
                    <a:lumMod val="60000"/>
                    <a:lumOff val="40000"/>
                  </a:schemeClr>
                </a:solidFill>
              </a:rPr>
              <a:t> port Loki listens on (used internally)</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 Config for the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component that buffers and writes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lifecycler</a:t>
            </a:r>
            <a:r>
              <a:rPr lang="en-US" sz="1200" b="1" dirty="0">
                <a:solidFill>
                  <a:schemeClr val="accent2">
                    <a:lumMod val="60000"/>
                    <a:lumOff val="40000"/>
                  </a:schemeClr>
                </a:solidFill>
              </a:rPr>
              <a:t>:                      # Handles lifecycle and membership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in a cluster</a:t>
            </a:r>
          </a:p>
          <a:p>
            <a:r>
              <a:rPr lang="en-US" sz="1200" b="1" dirty="0">
                <a:solidFill>
                  <a:schemeClr val="accent2">
                    <a:lumMod val="60000"/>
                    <a:lumOff val="40000"/>
                  </a:schemeClr>
                </a:solidFill>
              </a:rPr>
              <a:t>    address: 127.0.0.1              # IP address of this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instance</a:t>
            </a:r>
          </a:p>
          <a:p>
            <a:r>
              <a:rPr lang="en-US" sz="1200" b="1" dirty="0">
                <a:solidFill>
                  <a:schemeClr val="accent2">
                    <a:lumMod val="60000"/>
                    <a:lumOff val="40000"/>
                  </a:schemeClr>
                </a:solidFill>
              </a:rPr>
              <a:t>    ring:                         # Ring configuration for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clustering and data distribution</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kvstore</a:t>
            </a:r>
            <a:r>
              <a:rPr lang="en-US" sz="1200" b="1" dirty="0">
                <a:solidFill>
                  <a:schemeClr val="accent2">
                    <a:lumMod val="60000"/>
                    <a:lumOff val="40000"/>
                  </a:schemeClr>
                </a:solidFill>
              </a:rPr>
              <a:t>:                    # Key-value store backend for ring state</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inmemory</a:t>
            </a:r>
            <a:r>
              <a:rPr lang="en-US" sz="1200" b="1" dirty="0">
                <a:solidFill>
                  <a:schemeClr val="accent2">
                    <a:lumMod val="60000"/>
                    <a:lumOff val="40000"/>
                  </a:schemeClr>
                </a:solidFill>
              </a:rPr>
              <a:t>             # Use in-memory store (not persistent, single-node setup)</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replication_factor</a:t>
            </a:r>
            <a:r>
              <a:rPr lang="en-US" sz="1200" b="1" dirty="0">
                <a:solidFill>
                  <a:schemeClr val="accent2">
                    <a:lumMod val="60000"/>
                    <a:lumOff val="40000"/>
                  </a:schemeClr>
                </a:solidFill>
              </a:rPr>
              <a:t>: 1        # Number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to replicate data to (1 = no replication)</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chunk_idle_period</a:t>
            </a:r>
            <a:r>
              <a:rPr lang="en-US" sz="1200" b="1" dirty="0">
                <a:solidFill>
                  <a:schemeClr val="accent2">
                    <a:lumMod val="60000"/>
                    <a:lumOff val="40000"/>
                  </a:schemeClr>
                </a:solidFill>
              </a:rPr>
              <a:t>: 5m            # Time after which idle chunks are flushed to storage (5 minutes)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max_chunk_age</a:t>
            </a:r>
            <a:r>
              <a:rPr lang="en-US" sz="1200" b="1" dirty="0">
                <a:solidFill>
                  <a:schemeClr val="accent2">
                    <a:lumMod val="60000"/>
                    <a:lumOff val="40000"/>
                  </a:schemeClr>
                </a:solidFill>
              </a:rPr>
              <a:t>: 1h                # Maximum age of a chunk before it is flushed (1 hour)</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chunk_target_size</a:t>
            </a:r>
            <a:r>
              <a:rPr lang="en-US" sz="1200" b="1" dirty="0">
                <a:solidFill>
                  <a:schemeClr val="accent2">
                    <a:lumMod val="60000"/>
                    <a:lumOff val="40000"/>
                  </a:schemeClr>
                </a:solidFill>
              </a:rPr>
              <a:t>: 1048576       # Target size in bytes (~1MB) for chunks before flushing</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schema_config</a:t>
            </a:r>
            <a:r>
              <a:rPr lang="en-US" sz="1200" b="1" dirty="0">
                <a:solidFill>
                  <a:schemeClr val="accent2">
                    <a:lumMod val="60000"/>
                    <a:lumOff val="40000"/>
                  </a:schemeClr>
                </a:solidFill>
              </a:rPr>
              <a:t>:                     # Schema and storage configuration for indexing</a:t>
            </a:r>
          </a:p>
          <a:p>
            <a:r>
              <a:rPr lang="en-US" sz="1200" b="1" dirty="0">
                <a:solidFill>
                  <a:schemeClr val="accent2">
                    <a:lumMod val="60000"/>
                    <a:lumOff val="40000"/>
                  </a:schemeClr>
                </a:solidFill>
              </a:rPr>
              <a:t>  configs:</a:t>
            </a:r>
          </a:p>
          <a:p>
            <a:r>
              <a:rPr lang="en-US" sz="1200" b="1" dirty="0">
                <a:solidFill>
                  <a:schemeClr val="accent2">
                    <a:lumMod val="60000"/>
                    <a:lumOff val="40000"/>
                  </a:schemeClr>
                </a:solidFill>
              </a:rPr>
              <a:t>    - from: 2020-10-24              # Effective date of this schema config</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-shipper         # Use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as the index store (efficient local index)</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object_store</a:t>
            </a:r>
            <a:r>
              <a:rPr lang="en-US" sz="1200" b="1" dirty="0">
                <a:solidFill>
                  <a:schemeClr val="accent2">
                    <a:lumMod val="60000"/>
                    <a:lumOff val="40000"/>
                  </a:schemeClr>
                </a:solidFill>
              </a:rPr>
              <a:t>: filesystem       # Store log chunks on local filesystem</a:t>
            </a:r>
          </a:p>
          <a:p>
            <a:r>
              <a:rPr lang="en-US" sz="1200" b="1" dirty="0">
                <a:solidFill>
                  <a:schemeClr val="accent2">
                    <a:lumMod val="60000"/>
                    <a:lumOff val="40000"/>
                  </a:schemeClr>
                </a:solidFill>
              </a:rPr>
              <a:t>      schema: v11                   # Version 11 of Loki’s storage schema</a:t>
            </a:r>
          </a:p>
          <a:p>
            <a:r>
              <a:rPr lang="en-US" sz="1200" b="1" dirty="0">
                <a:solidFill>
                  <a:schemeClr val="accent2">
                    <a:lumMod val="60000"/>
                    <a:lumOff val="40000"/>
                  </a:schemeClr>
                </a:solidFill>
              </a:rPr>
              <a:t>      index:                        # Index file config</a:t>
            </a:r>
          </a:p>
          <a:p>
            <a:r>
              <a:rPr lang="en-US" sz="1200" b="1" dirty="0">
                <a:solidFill>
                  <a:schemeClr val="accent2">
                    <a:lumMod val="60000"/>
                    <a:lumOff val="40000"/>
                  </a:schemeClr>
                </a:solidFill>
              </a:rPr>
              <a:t>        prefix: index_               # Prefix for index files stored on disk</a:t>
            </a:r>
          </a:p>
          <a:p>
            <a:r>
              <a:rPr lang="en-US" sz="1200" b="1" dirty="0">
                <a:solidFill>
                  <a:schemeClr val="accent2">
                    <a:lumMod val="60000"/>
                    <a:lumOff val="40000"/>
                  </a:schemeClr>
                </a:solidFill>
              </a:rPr>
              <a:t>        period: 24h                 # Index files are rotated daily (every 24 hours)</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storage_config</a:t>
            </a:r>
            <a:r>
              <a:rPr lang="en-US" sz="1200" b="1" dirty="0">
                <a:solidFill>
                  <a:schemeClr val="accent2">
                    <a:lumMod val="60000"/>
                    <a:lumOff val="40000"/>
                  </a:schemeClr>
                </a:solidFill>
              </a:rPr>
              <a:t>:                   # Configuration for how and where Loki stores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boltdb_shipper</a:t>
            </a:r>
            <a:r>
              <a:rPr lang="en-US" sz="1200" b="1" dirty="0">
                <a:solidFill>
                  <a:schemeClr val="accent2">
                    <a:lumMod val="60000"/>
                    <a:lumOff val="40000"/>
                  </a:schemeClr>
                </a:solidFill>
              </a:rPr>
              <a:t>:                # Config for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index store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active_index_directory</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/index  # Directory for active index files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cache_location</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/cache           # Directory for cached index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shared_store</a:t>
            </a:r>
            <a:r>
              <a:rPr lang="en-US" sz="1200" b="1" dirty="0">
                <a:solidFill>
                  <a:schemeClr val="accent2">
                    <a:lumMod val="60000"/>
                    <a:lumOff val="40000"/>
                  </a:schemeClr>
                </a:solidFill>
              </a:rPr>
              <a:t>: filesystem                  # Shared storage type (filesystem in this case)</a:t>
            </a:r>
          </a:p>
          <a:p>
            <a:r>
              <a:rPr lang="en-US" sz="1200" b="1" dirty="0">
                <a:solidFill>
                  <a:schemeClr val="accent2">
                    <a:lumMod val="60000"/>
                    <a:lumOff val="40000"/>
                  </a:schemeClr>
                </a:solidFill>
              </a:rPr>
              <a:t>  filesystem:                    # Storage backend for log chunks</a:t>
            </a:r>
          </a:p>
          <a:p>
            <a:r>
              <a:rPr lang="en-US" sz="1200" b="1" dirty="0">
                <a:solidFill>
                  <a:schemeClr val="accent2">
                    <a:lumMod val="60000"/>
                    <a:lumOff val="40000"/>
                  </a:schemeClr>
                </a:solidFill>
              </a:rPr>
              <a:t>    directory: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/chunks               # Directory to store log chunks on disk</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limits_config</a:t>
            </a:r>
            <a:r>
              <a:rPr lang="en-US" sz="1200" b="1" dirty="0">
                <a:solidFill>
                  <a:schemeClr val="accent2">
                    <a:lumMod val="60000"/>
                    <a:lumOff val="40000"/>
                  </a:schemeClr>
                </a:solidFill>
              </a:rPr>
              <a:t>:                   # Limits and validation settings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enforce_metric_name</a:t>
            </a:r>
            <a:r>
              <a:rPr lang="en-US" sz="1200" b="1" dirty="0">
                <a:solidFill>
                  <a:schemeClr val="accent2">
                    <a:lumMod val="60000"/>
                    <a:lumOff val="40000"/>
                  </a:schemeClr>
                </a:solidFill>
              </a:rPr>
              <a:t>: false      # Disable enforcing Prometheus metric name rules (not relevant for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a:t>
            </a:r>
            <a:r>
              <a:rPr lang="en-US" sz="1200" b="1" dirty="0">
                <a:solidFill>
                  <a:schemeClr val="accent2">
                    <a:lumMod val="60000"/>
                    <a:lumOff val="40000"/>
                  </a:schemeClr>
                </a:solidFill>
              </a:rPr>
              <a:t>: true        # Reject log entries older than a certain age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reject_old_samples_max_age</a:t>
            </a:r>
            <a:r>
              <a:rPr lang="en-US" sz="1200" b="1" dirty="0">
                <a:solidFill>
                  <a:schemeClr val="accent2">
                    <a:lumMod val="60000"/>
                    <a:lumOff val="40000"/>
                  </a:schemeClr>
                </a:solidFill>
              </a:rPr>
              <a:t>: 168h  # Max age (in hours) for accepted log samples (168h = 7 days)</a:t>
            </a:r>
            <a:endParaRPr lang="en-US" sz="1200" dirty="0">
              <a:solidFill>
                <a:schemeClr val="accent2">
                  <a:lumMod val="60000"/>
                  <a:lumOff val="40000"/>
                </a:schemeClr>
              </a:solidFill>
            </a:endParaRPr>
          </a:p>
        </p:txBody>
      </p:sp>
    </p:spTree>
    <p:extLst>
      <p:ext uri="{BB962C8B-B14F-4D97-AF65-F5344CB8AC3E}">
        <p14:creationId xmlns:p14="http://schemas.microsoft.com/office/powerpoint/2010/main" val="2494051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3018949"/>
          </a:xfrm>
          <a:prstGeom prst="rect">
            <a:avLst/>
          </a:prstGeom>
          <a:noFill/>
        </p:spPr>
        <p:txBody>
          <a:bodyPr wrap="square">
            <a:spAutoFit/>
          </a:bodyPr>
          <a:lstStyle/>
          <a:p>
            <a:r>
              <a:rPr lang="en-US" sz="2800" b="1" dirty="0">
                <a:solidFill>
                  <a:schemeClr val="accent2">
                    <a:lumMod val="60000"/>
                    <a:lumOff val="40000"/>
                  </a:schemeClr>
                </a:solidFill>
              </a:rPr>
              <a:t>What is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is an open-source agent designed to collect logs from your local machine and send them to Loki for storage and querying.</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Key points about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Purpose:It</a:t>
            </a:r>
            <a:r>
              <a:rPr lang="en-US" sz="2800" b="1" dirty="0">
                <a:solidFill>
                  <a:schemeClr val="accent2">
                    <a:lumMod val="60000"/>
                    <a:lumOff val="40000"/>
                  </a:schemeClr>
                </a:solidFill>
              </a:rPr>
              <a:t> tails (reads) log files from your system (like /var/log/syslog, application logs, etc.) and ships those logs to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a:t>
            </a:r>
            <a:r>
              <a:rPr lang="en-US" sz="2800" b="1" dirty="0" err="1">
                <a:solidFill>
                  <a:schemeClr val="accent2">
                    <a:lumMod val="60000"/>
                    <a:lumOff val="40000"/>
                  </a:schemeClr>
                </a:solidFill>
              </a:rPr>
              <a:t>works:Promtail</a:t>
            </a:r>
            <a:r>
              <a:rPr lang="en-US" sz="2800" b="1" dirty="0">
                <a:solidFill>
                  <a:schemeClr val="accent2">
                    <a:lumMod val="60000"/>
                    <a:lumOff val="40000"/>
                  </a:schemeClr>
                </a:solidFill>
              </a:rPr>
              <a:t> monitors specified log files in real-time, adds labels (metadata) to each log line (like hostname, app name, or environment), and pushes the logs to Loki's HTTP API.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Part of the Loki </a:t>
            </a:r>
            <a:r>
              <a:rPr lang="en-US" sz="2800" b="1" dirty="0" err="1">
                <a:solidFill>
                  <a:schemeClr val="accent2">
                    <a:lumMod val="60000"/>
                    <a:lumOff val="40000"/>
                  </a:schemeClr>
                </a:solidFill>
              </a:rPr>
              <a:t>stack:Promtail</a:t>
            </a:r>
            <a:r>
              <a:rPr lang="en-US" sz="2800" b="1" dirty="0">
                <a:solidFill>
                  <a:schemeClr val="accent2">
                    <a:lumMod val="60000"/>
                    <a:lumOff val="40000"/>
                  </a:schemeClr>
                </a:solidFill>
              </a:rPr>
              <a:t> is one piece of the Loki logging system, alongside Loki server (which stores logs) and Grafana (which visualizes logs).</a:t>
            </a:r>
          </a:p>
          <a:p>
            <a:endParaRPr lang="en-US" sz="2800" b="1" dirty="0">
              <a:solidFill>
                <a:schemeClr val="accent2">
                  <a:lumMod val="60000"/>
                  <a:lumOff val="40000"/>
                </a:schemeClr>
              </a:solidFill>
            </a:endParaRPr>
          </a:p>
          <a:p>
            <a:r>
              <a:rPr lang="en-US" sz="2800" b="1" dirty="0" err="1">
                <a:solidFill>
                  <a:schemeClr val="accent2">
                    <a:lumMod val="60000"/>
                    <a:lumOff val="40000"/>
                  </a:schemeClr>
                </a:solidFill>
              </a:rPr>
              <a:t>Configurable:You</a:t>
            </a:r>
            <a:r>
              <a:rPr lang="en-US" sz="2800" b="1" dirty="0">
                <a:solidFill>
                  <a:schemeClr val="accent2">
                    <a:lumMod val="60000"/>
                    <a:lumOff val="40000"/>
                  </a:schemeClr>
                </a:solidFill>
              </a:rPr>
              <a:t> can tell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exactly which files to watch and how to label the logs for easier querying later in Grafana.</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85038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2711172"/>
          </a:xfrm>
          <a:prstGeom prst="rect">
            <a:avLst/>
          </a:prstGeom>
          <a:noFill/>
        </p:spPr>
        <p:txBody>
          <a:bodyPr wrap="square">
            <a:spAutoFit/>
          </a:bodyPr>
          <a:lstStyle/>
          <a:p>
            <a:r>
              <a:rPr lang="en-US" sz="2400" b="1" dirty="0">
                <a:solidFill>
                  <a:schemeClr val="accent2">
                    <a:lumMod val="60000"/>
                    <a:lumOff val="40000"/>
                  </a:schemeClr>
                </a:solidFill>
              </a:rPr>
              <a:t>server:</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http_listen_port</a:t>
            </a:r>
            <a:r>
              <a:rPr lang="en-US" sz="2400" b="1" dirty="0">
                <a:solidFill>
                  <a:schemeClr val="accent2">
                    <a:lumMod val="60000"/>
                    <a:lumOff val="40000"/>
                  </a:schemeClr>
                </a:solidFill>
              </a:rPr>
              <a:t>: 9080    # The port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exposes for health and metrics endpoints</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grpc_listen_port</a:t>
            </a:r>
            <a:r>
              <a:rPr lang="en-US" sz="2400" b="1" dirty="0">
                <a:solidFill>
                  <a:schemeClr val="accent2">
                    <a:lumMod val="60000"/>
                    <a:lumOff val="40000"/>
                  </a:schemeClr>
                </a:solidFill>
              </a:rPr>
              <a:t>: 0       # Set to 0 to disable </a:t>
            </a:r>
            <a:r>
              <a:rPr lang="en-US" sz="2400" b="1" dirty="0" err="1">
                <a:solidFill>
                  <a:schemeClr val="accent2">
                    <a:lumMod val="60000"/>
                    <a:lumOff val="40000"/>
                  </a:schemeClr>
                </a:solidFill>
              </a:rPr>
              <a:t>gRPC</a:t>
            </a:r>
            <a:r>
              <a:rPr lang="en-US" sz="2400" b="1" dirty="0">
                <a:solidFill>
                  <a:schemeClr val="accent2">
                    <a:lumMod val="60000"/>
                    <a:lumOff val="40000"/>
                  </a:schemeClr>
                </a:solidFill>
              </a:rPr>
              <a:t> (not needed in most simple setups)</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positions:</a:t>
            </a:r>
          </a:p>
          <a:p>
            <a:r>
              <a:rPr lang="en-US" sz="2400" b="1" dirty="0">
                <a:solidFill>
                  <a:schemeClr val="accent2">
                    <a:lumMod val="60000"/>
                    <a:lumOff val="40000"/>
                  </a:schemeClr>
                </a:solidFill>
              </a:rPr>
              <a:t>  filename: /</a:t>
            </a:r>
            <a:r>
              <a:rPr lang="en-US" sz="2400" b="1" dirty="0" err="1">
                <a:solidFill>
                  <a:schemeClr val="accent2">
                    <a:lumMod val="60000"/>
                    <a:lumOff val="40000"/>
                  </a:schemeClr>
                </a:solidFill>
              </a:rPr>
              <a:t>tmp</a:t>
            </a:r>
            <a:r>
              <a:rPr lang="en-US" sz="2400" b="1" dirty="0">
                <a:solidFill>
                  <a:schemeClr val="accent2">
                    <a:lumMod val="60000"/>
                    <a:lumOff val="40000"/>
                  </a:schemeClr>
                </a:solidFill>
              </a:rPr>
              <a:t>/</a:t>
            </a:r>
            <a:r>
              <a:rPr lang="en-US" sz="2400" b="1" dirty="0" err="1">
                <a:solidFill>
                  <a:schemeClr val="accent2">
                    <a:lumMod val="60000"/>
                    <a:lumOff val="40000"/>
                  </a:schemeClr>
                </a:solidFill>
              </a:rPr>
              <a:t>positions.yaml</a:t>
            </a:r>
            <a:r>
              <a:rPr lang="en-US" sz="2400" b="1" dirty="0">
                <a:solidFill>
                  <a:schemeClr val="accent2">
                    <a:lumMod val="60000"/>
                    <a:lumOff val="40000"/>
                  </a:schemeClr>
                </a:solidFill>
              </a:rPr>
              <a:t>  # File to track how much of each log has been read</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clients:</a:t>
            </a:r>
          </a:p>
          <a:p>
            <a:r>
              <a:rPr lang="en-US" sz="2400" b="1" dirty="0">
                <a:solidFill>
                  <a:schemeClr val="accent2">
                    <a:lumMod val="60000"/>
                    <a:lumOff val="40000"/>
                  </a:schemeClr>
                </a:solidFill>
              </a:rPr>
              <a:t>  - url: http://localhost:3100/loki/api/v1/push  # The URL of your Loki server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pushes logs here)</a:t>
            </a:r>
          </a:p>
          <a:p>
            <a:endParaRPr lang="en-US" sz="2400" b="1" dirty="0">
              <a:solidFill>
                <a:schemeClr val="accent2">
                  <a:lumMod val="60000"/>
                  <a:lumOff val="40000"/>
                </a:schemeClr>
              </a:solidFill>
            </a:endParaRPr>
          </a:p>
          <a:p>
            <a:r>
              <a:rPr lang="en-US" sz="2400" b="1" dirty="0" err="1">
                <a:solidFill>
                  <a:schemeClr val="accent2">
                    <a:lumMod val="60000"/>
                    <a:lumOff val="40000"/>
                  </a:schemeClr>
                </a:solidFill>
              </a:rPr>
              <a:t>scrape_configs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a:t>
            </a:r>
            <a:r>
              <a:rPr lang="en-US" sz="2400" b="1" dirty="0" err="1">
                <a:solidFill>
                  <a:schemeClr val="accent2">
                    <a:lumMod val="60000"/>
                    <a:lumOff val="40000"/>
                  </a:schemeClr>
                </a:solidFill>
              </a:rPr>
              <a:t>job_name</a:t>
            </a:r>
            <a:r>
              <a:rPr lang="en-US" sz="2400" b="1" dirty="0">
                <a:solidFill>
                  <a:schemeClr val="accent2">
                    <a:lumMod val="60000"/>
                    <a:lumOff val="40000"/>
                  </a:schemeClr>
                </a:solidFill>
              </a:rPr>
              <a:t>: system   # A name for this log scraping job (used as a label in Loki)</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static_configs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targets:</a:t>
            </a:r>
          </a:p>
          <a:p>
            <a:r>
              <a:rPr lang="en-US" sz="2400" b="1" dirty="0">
                <a:solidFill>
                  <a:schemeClr val="accent2">
                    <a:lumMod val="60000"/>
                    <a:lumOff val="40000"/>
                  </a:schemeClr>
                </a:solidFill>
              </a:rPr>
              <a:t>          - localhost   # Required field, but unused for file targets</a:t>
            </a:r>
          </a:p>
          <a:p>
            <a:r>
              <a:rPr lang="en-US" sz="2400" b="1" dirty="0">
                <a:solidFill>
                  <a:schemeClr val="accent2">
                    <a:lumMod val="60000"/>
                    <a:lumOff val="40000"/>
                  </a:schemeClr>
                </a:solidFill>
              </a:rPr>
              <a:t>        labels:</a:t>
            </a:r>
          </a:p>
          <a:p>
            <a:r>
              <a:rPr lang="en-US" sz="2400" b="1" dirty="0">
                <a:solidFill>
                  <a:schemeClr val="accent2">
                    <a:lumMod val="60000"/>
                    <a:lumOff val="40000"/>
                  </a:schemeClr>
                </a:solidFill>
              </a:rPr>
              <a:t>          job: </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  # This label will appear in Loki/Grafana, you use it to query logs (e.g. {job="</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__path__: /var/log/*log  # Files to collect logs from; *log matches files like syslog, auth.log, dpkg.log, etc.</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567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Redis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1726287"/>
          </a:xfrm>
          <a:prstGeom prst="rect">
            <a:avLst/>
          </a:prstGeom>
          <a:noFill/>
        </p:spPr>
        <p:txBody>
          <a:bodyPr wrap="square">
            <a:spAutoFit/>
          </a:bodyPr>
          <a:lstStyle/>
          <a:p>
            <a:r>
              <a:rPr lang="en-US" sz="2800" b="1" dirty="0">
                <a:solidFill>
                  <a:schemeClr val="accent2">
                    <a:lumMod val="60000"/>
                    <a:lumOff val="40000"/>
                  </a:schemeClr>
                </a:solidFill>
              </a:rPr>
              <a:t>Redis is an open-source, in-memory data structure store that is commonly used </a:t>
            </a:r>
            <a:r>
              <a:rPr lang="en-US" sz="2800" b="1" dirty="0" err="1">
                <a:solidFill>
                  <a:schemeClr val="accent2">
                    <a:lumMod val="60000"/>
                    <a:lumOff val="40000"/>
                  </a:schemeClr>
                </a:solidFill>
              </a:rPr>
              <a:t>as:a</a:t>
            </a:r>
            <a:r>
              <a:rPr lang="en-US" sz="2800" b="1" dirty="0">
                <a:solidFill>
                  <a:schemeClr val="accent2">
                    <a:lumMod val="60000"/>
                    <a:lumOff val="40000"/>
                  </a:schemeClr>
                </a:solidFill>
              </a:rPr>
              <a:t> </a:t>
            </a:r>
            <a:r>
              <a:rPr lang="en-US" sz="2800" b="1" dirty="0" err="1">
                <a:solidFill>
                  <a:schemeClr val="accent2">
                    <a:lumMod val="60000"/>
                    <a:lumOff val="40000"/>
                  </a:schemeClr>
                </a:solidFill>
              </a:rPr>
              <a:t>database,a</a:t>
            </a:r>
            <a:r>
              <a:rPr lang="en-US" sz="2800" b="1" dirty="0">
                <a:solidFill>
                  <a:schemeClr val="accent2">
                    <a:lumMod val="60000"/>
                    <a:lumOff val="40000"/>
                  </a:schemeClr>
                </a:solidFill>
              </a:rPr>
              <a:t> cache, </a:t>
            </a:r>
            <a:r>
              <a:rPr lang="en-US" sz="2800" b="1" dirty="0" err="1">
                <a:solidFill>
                  <a:schemeClr val="accent2">
                    <a:lumMod val="60000"/>
                    <a:lumOff val="40000"/>
                  </a:schemeClr>
                </a:solidFill>
              </a:rPr>
              <a:t>anda</a:t>
            </a:r>
            <a:r>
              <a:rPr lang="en-US" sz="2800" b="1" dirty="0">
                <a:solidFill>
                  <a:schemeClr val="accent2">
                    <a:lumMod val="60000"/>
                    <a:lumOff val="40000"/>
                  </a:schemeClr>
                </a:solidFill>
              </a:rPr>
              <a:t> message broker</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What makes Redis special?</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Very fast: It stores data in memory (RAM), making reads and writes extremely quick.</a:t>
            </a:r>
          </a:p>
          <a:p>
            <a:r>
              <a:rPr lang="en-US" sz="2800" b="1" dirty="0">
                <a:solidFill>
                  <a:schemeClr val="accent2">
                    <a:lumMod val="60000"/>
                    <a:lumOff val="40000"/>
                  </a:schemeClr>
                </a:solidFill>
              </a:rPr>
              <a:t>🧠 Key-Value Store: Like a dictionary or </a:t>
            </a:r>
            <a:r>
              <a:rPr lang="en-US" sz="2800" b="1" dirty="0" err="1">
                <a:solidFill>
                  <a:schemeClr val="accent2">
                    <a:lumMod val="60000"/>
                    <a:lumOff val="40000"/>
                  </a:schemeClr>
                </a:solidFill>
              </a:rPr>
              <a:t>hashmap</a:t>
            </a:r>
            <a:r>
              <a:rPr lang="en-US" sz="2800" b="1" dirty="0">
                <a:solidFill>
                  <a:schemeClr val="accent2">
                    <a:lumMod val="60000"/>
                    <a:lumOff val="40000"/>
                  </a:schemeClr>
                </a:solidFill>
              </a:rPr>
              <a:t> – you store data as key-value pairs.</a:t>
            </a:r>
          </a:p>
          <a:p>
            <a:r>
              <a:rPr lang="en-US" sz="2800" b="1" dirty="0">
                <a:solidFill>
                  <a:schemeClr val="accent2">
                    <a:lumMod val="60000"/>
                    <a:lumOff val="40000"/>
                  </a:schemeClr>
                </a:solidFill>
              </a:rPr>
              <a:t>🔁 Supports complex data types: Not just strings! It supports: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Use Case          | Description                                            |</a:t>
            </a:r>
          </a:p>
          <a:p>
            <a:r>
              <a:rPr lang="en-US" sz="2800" b="1" dirty="0">
                <a:solidFill>
                  <a:schemeClr val="accent2">
                    <a:lumMod val="60000"/>
                    <a:lumOff val="40000"/>
                  </a:schemeClr>
                </a:solidFill>
              </a:rPr>
              <a:t>| ----------------- | ------------------------------------------------------ |</a:t>
            </a:r>
          </a:p>
          <a:p>
            <a:r>
              <a:rPr lang="en-US" sz="2800" b="1" dirty="0">
                <a:solidFill>
                  <a:schemeClr val="accent2">
                    <a:lumMod val="60000"/>
                    <a:lumOff val="40000"/>
                  </a:schemeClr>
                </a:solidFill>
              </a:rPr>
              <a:t>| **Cache**         | Store frequently accessed data to reduce load on DB.   |</a:t>
            </a:r>
          </a:p>
          <a:p>
            <a:r>
              <a:rPr lang="en-US" sz="2800" b="1" dirty="0">
                <a:solidFill>
                  <a:schemeClr val="accent2">
                    <a:lumMod val="60000"/>
                    <a:lumOff val="40000"/>
                  </a:schemeClr>
                </a:solidFill>
              </a:rPr>
              <a:t>| **Session Store** | Store user sessions for web apps (e.g., login info).   |</a:t>
            </a:r>
          </a:p>
          <a:p>
            <a:r>
              <a:rPr lang="en-US" sz="2800" b="1" dirty="0">
                <a:solidFill>
                  <a:schemeClr val="accent2">
                    <a:lumMod val="60000"/>
                    <a:lumOff val="40000"/>
                  </a:schemeClr>
                </a:solidFill>
              </a:rPr>
              <a:t>| **Rate Limiting** | Track how many times a user/IP does something.         |</a:t>
            </a:r>
          </a:p>
          <a:p>
            <a:r>
              <a:rPr lang="en-US" sz="2800" b="1" dirty="0">
                <a:solidFill>
                  <a:schemeClr val="accent2">
                    <a:lumMod val="60000"/>
                    <a:lumOff val="40000"/>
                  </a:schemeClr>
                </a:solidFill>
              </a:rPr>
              <a:t>| **Leaderboard**   | Use sorted sets to build real-time ranking systems.    |</a:t>
            </a:r>
          </a:p>
          <a:p>
            <a:r>
              <a:rPr lang="en-US" sz="2800" b="1" dirty="0">
                <a:solidFill>
                  <a:schemeClr val="accent2">
                    <a:lumMod val="60000"/>
                    <a:lumOff val="40000"/>
                  </a:schemeClr>
                </a:solidFill>
              </a:rPr>
              <a:t>| **Message Queue** | Use lists or streams to implement a lightweight queue. |</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BFA00AC8-DBAF-6F5D-5B34-CEF34D39E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186" y="6039250"/>
            <a:ext cx="4095750" cy="3009900"/>
          </a:xfrm>
          <a:prstGeom prst="rect">
            <a:avLst/>
          </a:prstGeom>
        </p:spPr>
      </p:pic>
    </p:spTree>
    <p:extLst>
      <p:ext uri="{BB962C8B-B14F-4D97-AF65-F5344CB8AC3E}">
        <p14:creationId xmlns:p14="http://schemas.microsoft.com/office/powerpoint/2010/main" val="640013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282950" y="654050"/>
            <a:ext cx="10363200" cy="8656216"/>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6-Ansible</a:t>
            </a:r>
            <a:br>
              <a:rPr lang="en-US" dirty="0"/>
            </a:br>
            <a:br>
              <a:rPr lang="en-US" dirty="0"/>
            </a:br>
            <a:r>
              <a:rPr lang="en-US" dirty="0"/>
              <a:t>7-Prometheus/Grafana/Loki</a:t>
            </a:r>
            <a:br>
              <a:rPr lang="en-US" dirty="0"/>
            </a:br>
            <a:r>
              <a:rPr lang="en-US" dirty="0"/>
              <a:t>8-redis</a:t>
            </a:r>
            <a:br>
              <a:rPr lang="en-US" dirty="0"/>
            </a:br>
            <a:r>
              <a:rPr lang="en-US" dirty="0"/>
              <a:t>9-Kubernetes begin</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25308</TotalTime>
  <Words>12262</Words>
  <Application>Microsoft Office PowerPoint</Application>
  <PresentationFormat>Custom</PresentationFormat>
  <Paragraphs>2497</Paragraphs>
  <Slides>150</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150</vt:i4>
      </vt:variant>
    </vt:vector>
  </HeadingPairs>
  <TitlesOfParts>
    <vt:vector size="159"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6-Ansible  7-Prometheus/Grafana/Loki 8-redis 9-Kubernetes begin</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lpstr>How  Data store?</vt:lpstr>
      <vt:lpstr>How  Data store?</vt:lpstr>
      <vt:lpstr>How  Data store?</vt:lpstr>
      <vt:lpstr>Cardinality</vt:lpstr>
      <vt:lpstr>metric types</vt:lpstr>
      <vt:lpstr>Query in prometheus</vt:lpstr>
      <vt:lpstr>Query in prometheus</vt:lpstr>
      <vt:lpstr>Prometheus.yml </vt:lpstr>
      <vt:lpstr>Lables</vt:lpstr>
      <vt:lpstr>Lables</vt:lpstr>
      <vt:lpstr>Relabeling</vt:lpstr>
      <vt:lpstr>Instance vector and offset</vt:lpstr>
      <vt:lpstr>Arithmetic Binary Operators </vt:lpstr>
      <vt:lpstr>Usefull query in Cadvisor</vt:lpstr>
      <vt:lpstr>Black box exporter </vt:lpstr>
      <vt:lpstr>Black box exporter </vt:lpstr>
      <vt:lpstr>Black box exporter </vt:lpstr>
      <vt:lpstr>Service Discovery</vt:lpstr>
      <vt:lpstr>Service Discovery</vt:lpstr>
      <vt:lpstr>Service Discovery</vt:lpstr>
      <vt:lpstr>Prometheus  Federation </vt:lpstr>
      <vt:lpstr>Prometheus  Federation </vt:lpstr>
      <vt:lpstr>Rules</vt:lpstr>
      <vt:lpstr>Alert Manager</vt:lpstr>
      <vt:lpstr>Alert Manager</vt:lpstr>
      <vt:lpstr>Alert Manager</vt:lpstr>
      <vt:lpstr>MySQL Exporter</vt:lpstr>
      <vt:lpstr>MySQL Exporter vs Datasource MySQL</vt:lpstr>
      <vt:lpstr>MySQL Exporter</vt:lpstr>
      <vt:lpstr>Loki promtail Grafana schema</vt:lpstr>
      <vt:lpstr>Loki</vt:lpstr>
      <vt:lpstr>Loki</vt:lpstr>
      <vt:lpstr>Loki</vt:lpstr>
      <vt:lpstr>Loki</vt:lpstr>
      <vt:lpstr>Promtail</vt:lpstr>
      <vt:lpstr>Promtail</vt:lpstr>
      <vt:lpstr>Redis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110</cp:revision>
  <dcterms:created xsi:type="dcterms:W3CDTF">2025-01-27T00:28:04Z</dcterms:created>
  <dcterms:modified xsi:type="dcterms:W3CDTF">2025-07-31T16:01:27Z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